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89" r:id="rId2"/>
    <p:sldId id="310" r:id="rId3"/>
    <p:sldId id="265" r:id="rId4"/>
    <p:sldId id="308" r:id="rId5"/>
    <p:sldId id="290" r:id="rId6"/>
    <p:sldId id="293" r:id="rId7"/>
    <p:sldId id="299" r:id="rId8"/>
    <p:sldId id="334" r:id="rId9"/>
    <p:sldId id="332" r:id="rId10"/>
    <p:sldId id="291" r:id="rId11"/>
    <p:sldId id="330" r:id="rId12"/>
    <p:sldId id="304" r:id="rId13"/>
    <p:sldId id="333" r:id="rId14"/>
    <p:sldId id="317" r:id="rId15"/>
  </p:sldIdLst>
  <p:sldSz cx="12192000" cy="6858000"/>
  <p:notesSz cx="6858000" cy="9144000"/>
  <p:embeddedFontLst>
    <p:embeddedFont>
      <p:font typeface="Segoe UI" panose="020B0502040204020203" pitchFamily="34" charset="0"/>
      <p:regular r:id="rId17"/>
      <p:bold r:id="rId18"/>
      <p:italic r:id="rId19"/>
      <p:boldItalic r:id="rId20"/>
    </p:embeddedFont>
    <p:embeddedFont>
      <p:font typeface="微软雅黑" panose="020B0503020204020204" pitchFamily="34" charset="-122"/>
      <p:regular r:id="rId21"/>
      <p:bold r:id="rId22"/>
    </p:embeddedFont>
    <p:embeddedFont>
      <p:font typeface="Calibri Light" panose="020F0302020204030204" pitchFamily="34" charset="0"/>
      <p:regular r:id="rId23"/>
      <p:italic r:id="rId24"/>
    </p:embeddedFont>
    <p:embeddedFont>
      <p:font typeface="华文行楷" panose="02010800040101010101" pitchFamily="2" charset="-122"/>
      <p:regular r:id="rId25"/>
    </p:embeddedFont>
    <p:embeddedFont>
      <p:font typeface="方正正粗黑简体" panose="02010600030101010101" charset="-122"/>
      <p:regular r:id="rId26"/>
    </p:embeddedFont>
    <p:embeddedFont>
      <p:font typeface="Open Sans" panose="020B060402020202020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Segoe UI Semilight" panose="020B0402040204020203" pitchFamily="34" charset="0"/>
      <p:regular r:id="rId35"/>
      <p:italic r:id="rId36"/>
    </p:embeddedFont>
    <p:embeddedFont>
      <p:font typeface="Fira Sans" panose="020B0604020202020204" charset="0"/>
      <p:regular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F01"/>
    <a:srgbClr val="EAB200"/>
    <a:srgbClr val="262626"/>
    <a:srgbClr val="F8F200"/>
    <a:srgbClr val="595959"/>
    <a:srgbClr val="FFDA3B"/>
    <a:srgbClr val="515151"/>
    <a:srgbClr val="FFDE53"/>
    <a:srgbClr val="7F7F7F"/>
    <a:srgbClr val="DA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9815" autoAdjust="0"/>
  </p:normalViewPr>
  <p:slideViewPr>
    <p:cSldViewPr snapToGrid="0" showGuides="1">
      <p:cViewPr varScale="1">
        <p:scale>
          <a:sx n="46" d="100"/>
          <a:sy n="46" d="100"/>
        </p:scale>
        <p:origin x="-114" y="-2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88E51-6AF5-4938-9FD9-A052503DF107}" type="datetimeFigureOut">
              <a:rPr lang="zh-CN" altLang="en-US" smtClean="0"/>
              <a:t>2016/5/10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96EB1-FDA6-4BEE-B76F-C3DE12B2D71E}" type="slidenum">
              <a:rPr lang="zh-CN" altLang="en-US" smtClean="0"/>
              <a:t>‹#›</a:t>
            </a:fld>
            <a:endParaRPr lang="zh-CN" altLang="en-US"/>
          </a:p>
        </p:txBody>
      </p:sp>
    </p:spTree>
    <p:extLst>
      <p:ext uri="{BB962C8B-B14F-4D97-AF65-F5344CB8AC3E}">
        <p14:creationId xmlns:p14="http://schemas.microsoft.com/office/powerpoint/2010/main" val="3891066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B96EB1-FDA6-4BEE-B76F-C3DE12B2D71E}" type="slidenum">
              <a:rPr lang="zh-CN" altLang="en-US" smtClean="0"/>
              <a:t>6</a:t>
            </a:fld>
            <a:endParaRPr lang="zh-CN" altLang="en-US"/>
          </a:p>
        </p:txBody>
      </p:sp>
    </p:spTree>
    <p:extLst>
      <p:ext uri="{BB962C8B-B14F-4D97-AF65-F5344CB8AC3E}">
        <p14:creationId xmlns:p14="http://schemas.microsoft.com/office/powerpoint/2010/main" val="2395318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F2BC907-4F63-4DC3-A70E-DFEB00C41B7D}" type="datetimeFigureOut">
              <a:rPr lang="zh-CN" altLang="en-US" smtClean="0"/>
              <a:t>2016/5/10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117378795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2BC907-4F63-4DC3-A70E-DFEB00C41B7D}" type="datetimeFigureOut">
              <a:rPr lang="zh-CN" altLang="en-US" smtClean="0"/>
              <a:t>2016/5/10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339436905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2BC907-4F63-4DC3-A70E-DFEB00C41B7D}" type="datetimeFigureOut">
              <a:rPr lang="zh-CN" altLang="en-US" smtClean="0"/>
              <a:t>2016/5/10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23584851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F2BC907-4F63-4DC3-A70E-DFEB00C41B7D}" type="datetimeFigureOut">
              <a:rPr lang="zh-CN" altLang="en-US" smtClean="0"/>
              <a:t>2016/5/10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11226876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F2BC907-4F63-4DC3-A70E-DFEB00C41B7D}" type="datetimeFigureOut">
              <a:rPr lang="zh-CN" altLang="en-US" smtClean="0"/>
              <a:t>2016/5/10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257314653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F2BC907-4F63-4DC3-A70E-DFEB00C41B7D}" type="datetimeFigureOut">
              <a:rPr lang="zh-CN" altLang="en-US" smtClean="0"/>
              <a:t>2016/5/10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244439455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F2BC907-4F63-4DC3-A70E-DFEB00C41B7D}" type="datetimeFigureOut">
              <a:rPr lang="zh-CN" altLang="en-US" smtClean="0"/>
              <a:t>2016/5/10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9341914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F2BC907-4F63-4DC3-A70E-DFEB00C41B7D}" type="datetimeFigureOut">
              <a:rPr lang="zh-CN" altLang="en-US" smtClean="0"/>
              <a:t>2016/5/10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256679801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2BC907-4F63-4DC3-A70E-DFEB00C41B7D}" type="datetimeFigureOut">
              <a:rPr lang="zh-CN" altLang="en-US" smtClean="0"/>
              <a:t>2016/5/10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348628915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F2BC907-4F63-4DC3-A70E-DFEB00C41B7D}" type="datetimeFigureOut">
              <a:rPr lang="zh-CN" altLang="en-US" smtClean="0"/>
              <a:t>2016/5/10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108193638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F2BC907-4F63-4DC3-A70E-DFEB00C41B7D}" type="datetimeFigureOut">
              <a:rPr lang="zh-CN" altLang="en-US" smtClean="0"/>
              <a:t>2016/5/10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4179324741"/>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2BC907-4F63-4DC3-A70E-DFEB00C41B7D}" type="datetimeFigureOut">
              <a:rPr lang="zh-CN" altLang="en-US" smtClean="0"/>
              <a:t>2016/5/10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BF9A2B-0C32-408E-8661-24F057F9C7EB}" type="slidenum">
              <a:rPr lang="zh-CN" altLang="en-US" smtClean="0"/>
              <a:t>‹#›</a:t>
            </a:fld>
            <a:endParaRPr lang="zh-CN" altLang="en-US"/>
          </a:p>
        </p:txBody>
      </p:sp>
    </p:spTree>
    <p:extLst>
      <p:ext uri="{BB962C8B-B14F-4D97-AF65-F5344CB8AC3E}">
        <p14:creationId xmlns:p14="http://schemas.microsoft.com/office/powerpoint/2010/main" val="1779138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p:nvSpPr>
        <p:spPr>
          <a:xfrm>
            <a:off x="0" y="0"/>
            <a:ext cx="12192000" cy="685800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任意多边形 13"/>
          <p:cNvSpPr/>
          <p:nvPr/>
        </p:nvSpPr>
        <p:spPr>
          <a:xfrm>
            <a:off x="2757714" y="0"/>
            <a:ext cx="8545166" cy="6858000"/>
          </a:xfrm>
          <a:custGeom>
            <a:avLst/>
            <a:gdLst>
              <a:gd name="connsiteX0" fmla="*/ 7458075 w 8788280"/>
              <a:gd name="connsiteY0" fmla="*/ 0 h 6858000"/>
              <a:gd name="connsiteX1" fmla="*/ 8788280 w 8788280"/>
              <a:gd name="connsiteY1" fmla="*/ 0 h 6858000"/>
              <a:gd name="connsiteX2" fmla="*/ 5373914 w 8788280"/>
              <a:gd name="connsiteY2" fmla="*/ 3623409 h 6858000"/>
              <a:gd name="connsiteX3" fmla="*/ 7330642 w 8788280"/>
              <a:gd name="connsiteY3" fmla="*/ 6858000 h 6858000"/>
              <a:gd name="connsiteX4" fmla="*/ 828675 w 8788280"/>
              <a:gd name="connsiteY4" fmla="*/ 6858000 h 6858000"/>
              <a:gd name="connsiteX5" fmla="*/ 0 w 8788280"/>
              <a:gd name="connsiteY5" fmla="*/ 36290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8280" h="6858000">
                <a:moveTo>
                  <a:pt x="7458075" y="0"/>
                </a:moveTo>
                <a:lnTo>
                  <a:pt x="8788280" y="0"/>
                </a:lnTo>
                <a:lnTo>
                  <a:pt x="5373914" y="3623409"/>
                </a:lnTo>
                <a:lnTo>
                  <a:pt x="7330642" y="6858000"/>
                </a:lnTo>
                <a:lnTo>
                  <a:pt x="828675" y="6858000"/>
                </a:lnTo>
                <a:lnTo>
                  <a:pt x="0" y="3629025"/>
                </a:lnTo>
                <a:close/>
              </a:path>
            </a:pathLst>
          </a:custGeom>
          <a:solidFill>
            <a:srgbClr val="FFCF01">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文本框 9"/>
          <p:cNvSpPr txBox="1"/>
          <p:nvPr/>
        </p:nvSpPr>
        <p:spPr>
          <a:xfrm>
            <a:off x="336276" y="211960"/>
            <a:ext cx="7022279" cy="923330"/>
          </a:xfrm>
          <a:prstGeom prst="rect">
            <a:avLst/>
          </a:prstGeom>
          <a:noFill/>
        </p:spPr>
        <p:txBody>
          <a:bodyPr wrap="square" rtlCol="0">
            <a:spAutoFit/>
          </a:bodyPr>
          <a:lstStyle/>
          <a:p>
            <a:r>
              <a:rPr lang="zh-CN" altLang="en-US" sz="5400" dirty="0" smtClean="0">
                <a:solidFill>
                  <a:srgbClr val="FFCF01"/>
                </a:solidFill>
                <a:latin typeface="Fira Sans" panose="020B0503050000020004" pitchFamily="34" charset="0"/>
              </a:rPr>
              <a:t>猪活动量评价系统</a:t>
            </a:r>
            <a:endParaRPr lang="zh-CN" altLang="en-US" sz="5400" dirty="0">
              <a:solidFill>
                <a:srgbClr val="FFCF01"/>
              </a:solidFill>
              <a:latin typeface="Fira Sans" panose="020B0503050000020004" pitchFamily="34" charset="0"/>
            </a:endParaRPr>
          </a:p>
        </p:txBody>
      </p:sp>
      <p:sp>
        <p:nvSpPr>
          <p:cNvPr id="11" name="文本框 10"/>
          <p:cNvSpPr txBox="1"/>
          <p:nvPr/>
        </p:nvSpPr>
        <p:spPr>
          <a:xfrm>
            <a:off x="336277" y="1116478"/>
            <a:ext cx="7022466" cy="523220"/>
          </a:xfrm>
          <a:prstGeom prst="rect">
            <a:avLst/>
          </a:prstGeom>
          <a:noFill/>
        </p:spPr>
        <p:txBody>
          <a:bodyPr wrap="square" rtlCol="0">
            <a:spAutoFit/>
          </a:bodyPr>
          <a:lstStyle/>
          <a:p>
            <a:r>
              <a:rPr lang="en-US" altLang="zh-CN" sz="2800" i="1" dirty="0" smtClean="0">
                <a:solidFill>
                  <a:schemeClr val="bg1"/>
                </a:solidFill>
                <a:latin typeface="Segoe UI Semilight" panose="020B0402040204020203" pitchFamily="34" charset="0"/>
                <a:cs typeface="Segoe UI Semilight" panose="020B0402040204020203" pitchFamily="34" charset="0"/>
              </a:rPr>
              <a:t>Zhu </a:t>
            </a:r>
            <a:r>
              <a:rPr lang="en-US" altLang="zh-CN" sz="2800" i="1" dirty="0" err="1" smtClean="0">
                <a:solidFill>
                  <a:schemeClr val="bg1"/>
                </a:solidFill>
                <a:latin typeface="Segoe UI Semilight" panose="020B0402040204020203" pitchFamily="34" charset="0"/>
                <a:cs typeface="Segoe UI Semilight" panose="020B0402040204020203" pitchFamily="34" charset="0"/>
              </a:rPr>
              <a:t>Huo</a:t>
            </a:r>
            <a:r>
              <a:rPr lang="en-US" altLang="zh-CN" sz="2800" i="1" dirty="0" smtClean="0">
                <a:solidFill>
                  <a:schemeClr val="bg1"/>
                </a:solidFill>
                <a:latin typeface="Segoe UI Semilight" panose="020B0402040204020203" pitchFamily="34" charset="0"/>
                <a:cs typeface="Segoe UI Semilight" panose="020B0402040204020203" pitchFamily="34" charset="0"/>
              </a:rPr>
              <a:t> Dong Liang Ping </a:t>
            </a:r>
            <a:r>
              <a:rPr lang="en-US" altLang="zh-CN" sz="2800" i="1" dirty="0" err="1" smtClean="0">
                <a:solidFill>
                  <a:schemeClr val="bg1"/>
                </a:solidFill>
                <a:latin typeface="Segoe UI Semilight" panose="020B0402040204020203" pitchFamily="34" charset="0"/>
                <a:cs typeface="Segoe UI Semilight" panose="020B0402040204020203" pitchFamily="34" charset="0"/>
              </a:rPr>
              <a:t>Jia</a:t>
            </a:r>
            <a:r>
              <a:rPr lang="en-US" altLang="zh-CN" sz="2800" i="1" dirty="0" smtClean="0">
                <a:solidFill>
                  <a:schemeClr val="bg1"/>
                </a:solidFill>
                <a:latin typeface="Segoe UI Semilight" panose="020B0402040204020203" pitchFamily="34" charset="0"/>
                <a:cs typeface="Segoe UI Semilight" panose="020B0402040204020203" pitchFamily="34" charset="0"/>
              </a:rPr>
              <a:t> Xi Tong</a:t>
            </a:r>
            <a:endParaRPr lang="zh-CN" altLang="en-US" sz="2800" i="1" dirty="0">
              <a:solidFill>
                <a:schemeClr val="bg1"/>
              </a:solidFill>
              <a:latin typeface="Segoe UI Semilight" panose="020B0402040204020203" pitchFamily="34" charset="0"/>
              <a:cs typeface="Segoe UI Semilight" panose="020B0402040204020203" pitchFamily="34" charset="0"/>
            </a:endParaRPr>
          </a:p>
        </p:txBody>
      </p:sp>
      <p:sp>
        <p:nvSpPr>
          <p:cNvPr id="17" name="任意多边形 16"/>
          <p:cNvSpPr/>
          <p:nvPr/>
        </p:nvSpPr>
        <p:spPr>
          <a:xfrm>
            <a:off x="10712323" y="2000250"/>
            <a:ext cx="1479677" cy="4016266"/>
          </a:xfrm>
          <a:custGeom>
            <a:avLst/>
            <a:gdLst>
              <a:gd name="connsiteX0" fmla="*/ 1422400 w 1422400"/>
              <a:gd name="connsiteY0" fmla="*/ 0 h 3860800"/>
              <a:gd name="connsiteX1" fmla="*/ 0 w 1422400"/>
              <a:gd name="connsiteY1" fmla="*/ 1509486 h 3860800"/>
              <a:gd name="connsiteX2" fmla="*/ 1422400 w 1422400"/>
              <a:gd name="connsiteY2" fmla="*/ 3860800 h 3860800"/>
              <a:gd name="connsiteX3" fmla="*/ 1422400 w 1422400"/>
              <a:gd name="connsiteY3" fmla="*/ 0 h 3860800"/>
            </a:gdLst>
            <a:ahLst/>
            <a:cxnLst>
              <a:cxn ang="0">
                <a:pos x="connsiteX0" y="connsiteY0"/>
              </a:cxn>
              <a:cxn ang="0">
                <a:pos x="connsiteX1" y="connsiteY1"/>
              </a:cxn>
              <a:cxn ang="0">
                <a:pos x="connsiteX2" y="connsiteY2"/>
              </a:cxn>
              <a:cxn ang="0">
                <a:pos x="connsiteX3" y="connsiteY3"/>
              </a:cxn>
            </a:cxnLst>
            <a:rect l="l" t="t" r="r" b="b"/>
            <a:pathLst>
              <a:path w="1422400" h="3860800">
                <a:moveTo>
                  <a:pt x="1422400" y="0"/>
                </a:moveTo>
                <a:lnTo>
                  <a:pt x="0" y="1509486"/>
                </a:lnTo>
                <a:lnTo>
                  <a:pt x="1422400" y="3860800"/>
                </a:lnTo>
                <a:lnTo>
                  <a:pt x="1422400" y="0"/>
                </a:lnTo>
                <a:close/>
              </a:path>
            </a:pathLst>
          </a:custGeom>
          <a:solidFill>
            <a:srgbClr val="FFCF01">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p:cNvSpPr txBox="1"/>
          <p:nvPr/>
        </p:nvSpPr>
        <p:spPr>
          <a:xfrm>
            <a:off x="57216" y="5676347"/>
            <a:ext cx="2119086" cy="369332"/>
          </a:xfrm>
          <a:prstGeom prst="rect">
            <a:avLst/>
          </a:prstGeom>
          <a:noFill/>
        </p:spPr>
        <p:txBody>
          <a:bodyPr wrap="square" rtlCol="0">
            <a:spAutoFit/>
          </a:bodyPr>
          <a:lstStyle/>
          <a:p>
            <a:pPr algn="ctr"/>
            <a:r>
              <a:rPr lang="en-US" altLang="zh-CN" i="1" dirty="0" smtClean="0">
                <a:solidFill>
                  <a:schemeClr val="bg1"/>
                </a:solidFill>
                <a:latin typeface="Segoe UI Semilight" panose="020B0402040204020203" pitchFamily="34" charset="0"/>
                <a:cs typeface="Segoe UI Semilight" panose="020B0402040204020203" pitchFamily="34" charset="0"/>
              </a:rPr>
              <a:t>2015 - 2016</a:t>
            </a:r>
            <a:endParaRPr lang="zh-CN" altLang="en-US" i="1" dirty="0">
              <a:solidFill>
                <a:schemeClr val="bg1"/>
              </a:solidFill>
              <a:latin typeface="Segoe UI Semilight" panose="020B0402040204020203" pitchFamily="34" charset="0"/>
              <a:cs typeface="Segoe UI Semilight" panose="020B0402040204020203" pitchFamily="34" charset="0"/>
            </a:endParaRPr>
          </a:p>
        </p:txBody>
      </p:sp>
      <p:sp>
        <p:nvSpPr>
          <p:cNvPr id="5" name="文本框 4"/>
          <p:cNvSpPr txBox="1"/>
          <p:nvPr/>
        </p:nvSpPr>
        <p:spPr>
          <a:xfrm>
            <a:off x="-39037" y="6015533"/>
            <a:ext cx="2517004" cy="369332"/>
          </a:xfrm>
          <a:prstGeom prst="rect">
            <a:avLst/>
          </a:prstGeom>
          <a:noFill/>
        </p:spPr>
        <p:txBody>
          <a:bodyPr wrap="square" rtlCol="0">
            <a:spAutoFit/>
          </a:bodyPr>
          <a:lstStyle/>
          <a:p>
            <a:pPr algn="ctr"/>
            <a:r>
              <a:rPr lang="zh-CN" altLang="en-US" i="1" dirty="0">
                <a:solidFill>
                  <a:schemeClr val="bg1"/>
                </a:solidFill>
                <a:latin typeface="Segoe UI Semilight" panose="020B0402040204020203" pitchFamily="34" charset="0"/>
                <a:cs typeface="Segoe UI Semilight" panose="020B0402040204020203" pitchFamily="34" charset="0"/>
              </a:rPr>
              <a:t>科技立项答辩</a:t>
            </a:r>
          </a:p>
        </p:txBody>
      </p:sp>
      <p:grpSp>
        <p:nvGrpSpPr>
          <p:cNvPr id="30" name="组合 29"/>
          <p:cNvGrpSpPr/>
          <p:nvPr/>
        </p:nvGrpSpPr>
        <p:grpSpPr>
          <a:xfrm>
            <a:off x="4703092" y="5809440"/>
            <a:ext cx="783041" cy="783041"/>
            <a:chOff x="4626892" y="5695140"/>
            <a:chExt cx="783041" cy="783041"/>
          </a:xfrm>
        </p:grpSpPr>
        <p:sp>
          <p:nvSpPr>
            <p:cNvPr id="6" name="椭圆 5"/>
            <p:cNvSpPr/>
            <p:nvPr/>
          </p:nvSpPr>
          <p:spPr>
            <a:xfrm>
              <a:off x="4626892" y="5695140"/>
              <a:ext cx="783041" cy="783041"/>
            </a:xfrm>
            <a:prstGeom prst="ellipse">
              <a:avLst/>
            </a:prstGeom>
            <a:solidFill>
              <a:srgbClr val="231F20">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p:cNvGrpSpPr/>
            <p:nvPr/>
          </p:nvGrpSpPr>
          <p:grpSpPr>
            <a:xfrm>
              <a:off x="4797615" y="5900916"/>
              <a:ext cx="477103" cy="369186"/>
              <a:chOff x="7261225" y="582613"/>
              <a:chExt cx="533401" cy="412750"/>
            </a:xfrm>
            <a:solidFill>
              <a:schemeClr val="bg1"/>
            </a:solidFill>
          </p:grpSpPr>
          <p:sp>
            <p:nvSpPr>
              <p:cNvPr id="22" name="Freeform 34"/>
              <p:cNvSpPr>
                <a:spLocks noEditPoints="1"/>
              </p:cNvSpPr>
              <p:nvPr/>
            </p:nvSpPr>
            <p:spPr bwMode="auto">
              <a:xfrm>
                <a:off x="7261225" y="628650"/>
                <a:ext cx="460375" cy="366713"/>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5"/>
              <p:cNvSpPr>
                <a:spLocks noEditPoints="1"/>
              </p:cNvSpPr>
              <p:nvPr/>
            </p:nvSpPr>
            <p:spPr bwMode="auto">
              <a:xfrm>
                <a:off x="7364413" y="790575"/>
                <a:ext cx="179388" cy="1619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36"/>
              <p:cNvSpPr>
                <a:spLocks/>
              </p:cNvSpPr>
              <p:nvPr/>
            </p:nvSpPr>
            <p:spPr bwMode="auto">
              <a:xfrm>
                <a:off x="7605713" y="644525"/>
                <a:ext cx="96838" cy="1047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7"/>
              <p:cNvSpPr>
                <a:spLocks/>
              </p:cNvSpPr>
              <p:nvPr/>
            </p:nvSpPr>
            <p:spPr bwMode="auto">
              <a:xfrm>
                <a:off x="7586663" y="582613"/>
                <a:ext cx="207963" cy="1936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 name="组合 6"/>
          <p:cNvGrpSpPr/>
          <p:nvPr/>
        </p:nvGrpSpPr>
        <p:grpSpPr>
          <a:xfrm>
            <a:off x="7241628" y="5809440"/>
            <a:ext cx="783041" cy="783041"/>
            <a:chOff x="7165428" y="5695140"/>
            <a:chExt cx="783041" cy="783041"/>
          </a:xfrm>
        </p:grpSpPr>
        <p:sp>
          <p:nvSpPr>
            <p:cNvPr id="20" name="椭圆 19"/>
            <p:cNvSpPr/>
            <p:nvPr/>
          </p:nvSpPr>
          <p:spPr>
            <a:xfrm>
              <a:off x="7165428" y="5695140"/>
              <a:ext cx="783041" cy="783041"/>
            </a:xfrm>
            <a:prstGeom prst="ellipse">
              <a:avLst/>
            </a:prstGeom>
            <a:solidFill>
              <a:srgbClr val="231F20">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6" name="组合 25"/>
            <p:cNvGrpSpPr/>
            <p:nvPr/>
          </p:nvGrpSpPr>
          <p:grpSpPr>
            <a:xfrm>
              <a:off x="7282356" y="5832782"/>
              <a:ext cx="568064" cy="472450"/>
              <a:chOff x="10387013" y="614363"/>
              <a:chExt cx="481012" cy="400050"/>
            </a:xfrm>
            <a:solidFill>
              <a:schemeClr val="bg1"/>
            </a:solidFill>
          </p:grpSpPr>
          <p:sp>
            <p:nvSpPr>
              <p:cNvPr id="27" name="Freeform 46"/>
              <p:cNvSpPr>
                <a:spLocks noEditPoints="1"/>
              </p:cNvSpPr>
              <p:nvPr/>
            </p:nvSpPr>
            <p:spPr bwMode="auto">
              <a:xfrm>
                <a:off x="10387013" y="614363"/>
                <a:ext cx="341313" cy="319087"/>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7"/>
              <p:cNvSpPr>
                <a:spLocks noEditPoints="1"/>
              </p:cNvSpPr>
              <p:nvPr/>
            </p:nvSpPr>
            <p:spPr bwMode="auto">
              <a:xfrm>
                <a:off x="10579100" y="744538"/>
                <a:ext cx="288925" cy="269875"/>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9" name="组合 8"/>
          <p:cNvGrpSpPr/>
          <p:nvPr/>
        </p:nvGrpSpPr>
        <p:grpSpPr>
          <a:xfrm>
            <a:off x="5972360" y="5809440"/>
            <a:ext cx="783041" cy="783041"/>
            <a:chOff x="5896160" y="5673713"/>
            <a:chExt cx="783041" cy="783041"/>
          </a:xfrm>
        </p:grpSpPr>
        <p:sp>
          <p:nvSpPr>
            <p:cNvPr id="19" name="椭圆 18"/>
            <p:cNvSpPr/>
            <p:nvPr/>
          </p:nvSpPr>
          <p:spPr>
            <a:xfrm>
              <a:off x="5896160" y="5673713"/>
              <a:ext cx="783041" cy="783041"/>
            </a:xfrm>
            <a:prstGeom prst="ellipse">
              <a:avLst/>
            </a:prstGeom>
            <a:solidFill>
              <a:srgbClr val="231F20">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Freeform 48"/>
            <p:cNvSpPr>
              <a:spLocks noEditPoints="1"/>
            </p:cNvSpPr>
            <p:nvPr/>
          </p:nvSpPr>
          <p:spPr bwMode="auto">
            <a:xfrm>
              <a:off x="6087728" y="5851939"/>
              <a:ext cx="393287" cy="452619"/>
            </a:xfrm>
            <a:custGeom>
              <a:avLst/>
              <a:gdLst>
                <a:gd name="T0" fmla="*/ 15 w 98"/>
                <a:gd name="T1" fmla="*/ 55 h 110"/>
                <a:gd name="T2" fmla="*/ 25 w 98"/>
                <a:gd name="T3" fmla="*/ 36 h 110"/>
                <a:gd name="T4" fmla="*/ 11 w 98"/>
                <a:gd name="T5" fmla="*/ 24 h 110"/>
                <a:gd name="T6" fmla="*/ 1 w 98"/>
                <a:gd name="T7" fmla="*/ 38 h 110"/>
                <a:gd name="T8" fmla="*/ 15 w 98"/>
                <a:gd name="T9" fmla="*/ 55 h 110"/>
                <a:gd name="T10" fmla="*/ 27 w 98"/>
                <a:gd name="T11" fmla="*/ 79 h 110"/>
                <a:gd name="T12" fmla="*/ 27 w 98"/>
                <a:gd name="T13" fmla="*/ 84 h 110"/>
                <a:gd name="T14" fmla="*/ 32 w 98"/>
                <a:gd name="T15" fmla="*/ 89 h 110"/>
                <a:gd name="T16" fmla="*/ 38 w 98"/>
                <a:gd name="T17" fmla="*/ 89 h 110"/>
                <a:gd name="T18" fmla="*/ 38 w 98"/>
                <a:gd name="T19" fmla="*/ 75 h 110"/>
                <a:gd name="T20" fmla="*/ 32 w 98"/>
                <a:gd name="T21" fmla="*/ 75 h 110"/>
                <a:gd name="T22" fmla="*/ 27 w 98"/>
                <a:gd name="T23" fmla="*/ 79 h 110"/>
                <a:gd name="T24" fmla="*/ 36 w 98"/>
                <a:gd name="T25" fmla="*/ 33 h 110"/>
                <a:gd name="T26" fmla="*/ 48 w 98"/>
                <a:gd name="T27" fmla="*/ 16 h 110"/>
                <a:gd name="T28" fmla="*/ 36 w 98"/>
                <a:gd name="T29" fmla="*/ 0 h 110"/>
                <a:gd name="T30" fmla="*/ 25 w 98"/>
                <a:gd name="T31" fmla="*/ 16 h 110"/>
                <a:gd name="T32" fmla="*/ 36 w 98"/>
                <a:gd name="T33" fmla="*/ 33 h 110"/>
                <a:gd name="T34" fmla="*/ 63 w 98"/>
                <a:gd name="T35" fmla="*/ 34 h 110"/>
                <a:gd name="T36" fmla="*/ 78 w 98"/>
                <a:gd name="T37" fmla="*/ 19 h 110"/>
                <a:gd name="T38" fmla="*/ 68 w 98"/>
                <a:gd name="T39" fmla="*/ 3 h 110"/>
                <a:gd name="T40" fmla="*/ 54 w 98"/>
                <a:gd name="T41" fmla="*/ 17 h 110"/>
                <a:gd name="T42" fmla="*/ 63 w 98"/>
                <a:gd name="T43" fmla="*/ 34 h 110"/>
                <a:gd name="T44" fmla="*/ 84 w 98"/>
                <a:gd name="T45" fmla="*/ 73 h 110"/>
                <a:gd name="T46" fmla="*/ 63 w 98"/>
                <a:gd name="T47" fmla="*/ 52 h 110"/>
                <a:gd name="T48" fmla="*/ 34 w 98"/>
                <a:gd name="T49" fmla="*/ 51 h 110"/>
                <a:gd name="T50" fmla="*/ 20 w 98"/>
                <a:gd name="T51" fmla="*/ 66 h 110"/>
                <a:gd name="T52" fmla="*/ 8 w 98"/>
                <a:gd name="T53" fmla="*/ 89 h 110"/>
                <a:gd name="T54" fmla="*/ 22 w 98"/>
                <a:gd name="T55" fmla="*/ 103 h 110"/>
                <a:gd name="T56" fmla="*/ 40 w 98"/>
                <a:gd name="T57" fmla="*/ 102 h 110"/>
                <a:gd name="T58" fmla="*/ 58 w 98"/>
                <a:gd name="T59" fmla="*/ 102 h 110"/>
                <a:gd name="T60" fmla="*/ 87 w 98"/>
                <a:gd name="T61" fmla="*/ 95 h 110"/>
                <a:gd name="T62" fmla="*/ 84 w 98"/>
                <a:gd name="T63" fmla="*/ 73 h 110"/>
                <a:gd name="T64" fmla="*/ 45 w 98"/>
                <a:gd name="T65" fmla="*/ 95 h 110"/>
                <a:gd name="T66" fmla="*/ 30 w 98"/>
                <a:gd name="T67" fmla="*/ 95 h 110"/>
                <a:gd name="T68" fmla="*/ 21 w 98"/>
                <a:gd name="T69" fmla="*/ 89 h 110"/>
                <a:gd name="T70" fmla="*/ 20 w 98"/>
                <a:gd name="T71" fmla="*/ 78 h 110"/>
                <a:gd name="T72" fmla="*/ 30 w 98"/>
                <a:gd name="T73" fmla="*/ 69 h 110"/>
                <a:gd name="T74" fmla="*/ 38 w 98"/>
                <a:gd name="T75" fmla="*/ 69 h 110"/>
                <a:gd name="T76" fmla="*/ 38 w 98"/>
                <a:gd name="T77" fmla="*/ 59 h 110"/>
                <a:gd name="T78" fmla="*/ 45 w 98"/>
                <a:gd name="T79" fmla="*/ 59 h 110"/>
                <a:gd name="T80" fmla="*/ 45 w 98"/>
                <a:gd name="T81" fmla="*/ 95 h 110"/>
                <a:gd name="T82" fmla="*/ 72 w 98"/>
                <a:gd name="T83" fmla="*/ 95 h 110"/>
                <a:gd name="T84" fmla="*/ 55 w 98"/>
                <a:gd name="T85" fmla="*/ 95 h 110"/>
                <a:gd name="T86" fmla="*/ 48 w 98"/>
                <a:gd name="T87" fmla="*/ 89 h 110"/>
                <a:gd name="T88" fmla="*/ 48 w 98"/>
                <a:gd name="T89" fmla="*/ 70 h 110"/>
                <a:gd name="T90" fmla="*/ 55 w 98"/>
                <a:gd name="T91" fmla="*/ 70 h 110"/>
                <a:gd name="T92" fmla="*/ 55 w 98"/>
                <a:gd name="T93" fmla="*/ 86 h 110"/>
                <a:gd name="T94" fmla="*/ 58 w 98"/>
                <a:gd name="T95" fmla="*/ 89 h 110"/>
                <a:gd name="T96" fmla="*/ 65 w 98"/>
                <a:gd name="T97" fmla="*/ 89 h 110"/>
                <a:gd name="T98" fmla="*/ 65 w 98"/>
                <a:gd name="T99" fmla="*/ 70 h 110"/>
                <a:gd name="T100" fmla="*/ 72 w 98"/>
                <a:gd name="T101" fmla="*/ 70 h 110"/>
                <a:gd name="T102" fmla="*/ 72 w 98"/>
                <a:gd name="T103" fmla="*/ 95 h 110"/>
                <a:gd name="T104" fmla="*/ 96 w 98"/>
                <a:gd name="T105" fmla="*/ 45 h 110"/>
                <a:gd name="T106" fmla="*/ 84 w 98"/>
                <a:gd name="T107" fmla="*/ 32 h 110"/>
                <a:gd name="T108" fmla="*/ 72 w 98"/>
                <a:gd name="T109" fmla="*/ 48 h 110"/>
                <a:gd name="T110" fmla="*/ 85 w 98"/>
                <a:gd name="T111" fmla="*/ 62 h 110"/>
                <a:gd name="T112" fmla="*/ 96 w 98"/>
                <a:gd name="T113"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110">
                  <a:moveTo>
                    <a:pt x="15" y="55"/>
                  </a:moveTo>
                  <a:cubicBezTo>
                    <a:pt x="27" y="53"/>
                    <a:pt x="25" y="39"/>
                    <a:pt x="25" y="36"/>
                  </a:cubicBezTo>
                  <a:cubicBezTo>
                    <a:pt x="24" y="32"/>
                    <a:pt x="19" y="24"/>
                    <a:pt x="11" y="24"/>
                  </a:cubicBezTo>
                  <a:cubicBezTo>
                    <a:pt x="2" y="25"/>
                    <a:pt x="1" y="38"/>
                    <a:pt x="1" y="38"/>
                  </a:cubicBezTo>
                  <a:cubicBezTo>
                    <a:pt x="0" y="45"/>
                    <a:pt x="4" y="58"/>
                    <a:pt x="15" y="55"/>
                  </a:cubicBezTo>
                  <a:close/>
                  <a:moveTo>
                    <a:pt x="27" y="79"/>
                  </a:moveTo>
                  <a:cubicBezTo>
                    <a:pt x="27" y="80"/>
                    <a:pt x="26" y="82"/>
                    <a:pt x="27" y="84"/>
                  </a:cubicBezTo>
                  <a:cubicBezTo>
                    <a:pt x="28" y="89"/>
                    <a:pt x="32" y="89"/>
                    <a:pt x="32" y="89"/>
                  </a:cubicBezTo>
                  <a:cubicBezTo>
                    <a:pt x="38" y="89"/>
                    <a:pt x="38" y="89"/>
                    <a:pt x="38" y="89"/>
                  </a:cubicBezTo>
                  <a:cubicBezTo>
                    <a:pt x="38" y="75"/>
                    <a:pt x="38" y="75"/>
                    <a:pt x="38" y="75"/>
                  </a:cubicBezTo>
                  <a:cubicBezTo>
                    <a:pt x="32" y="75"/>
                    <a:pt x="32" y="75"/>
                    <a:pt x="32" y="75"/>
                  </a:cubicBezTo>
                  <a:cubicBezTo>
                    <a:pt x="29" y="76"/>
                    <a:pt x="28" y="78"/>
                    <a:pt x="27" y="79"/>
                  </a:cubicBezTo>
                  <a:close/>
                  <a:moveTo>
                    <a:pt x="36" y="33"/>
                  </a:moveTo>
                  <a:cubicBezTo>
                    <a:pt x="42" y="33"/>
                    <a:pt x="48" y="25"/>
                    <a:pt x="48" y="16"/>
                  </a:cubicBezTo>
                  <a:cubicBezTo>
                    <a:pt x="48" y="8"/>
                    <a:pt x="42" y="0"/>
                    <a:pt x="36" y="0"/>
                  </a:cubicBezTo>
                  <a:cubicBezTo>
                    <a:pt x="30" y="0"/>
                    <a:pt x="25" y="8"/>
                    <a:pt x="25" y="16"/>
                  </a:cubicBezTo>
                  <a:cubicBezTo>
                    <a:pt x="25" y="25"/>
                    <a:pt x="30" y="33"/>
                    <a:pt x="36" y="33"/>
                  </a:cubicBezTo>
                  <a:close/>
                  <a:moveTo>
                    <a:pt x="63" y="34"/>
                  </a:moveTo>
                  <a:cubicBezTo>
                    <a:pt x="71" y="35"/>
                    <a:pt x="77" y="26"/>
                    <a:pt x="78" y="19"/>
                  </a:cubicBezTo>
                  <a:cubicBezTo>
                    <a:pt x="79" y="12"/>
                    <a:pt x="74" y="4"/>
                    <a:pt x="68" y="3"/>
                  </a:cubicBezTo>
                  <a:cubicBezTo>
                    <a:pt x="62" y="2"/>
                    <a:pt x="54" y="11"/>
                    <a:pt x="54" y="17"/>
                  </a:cubicBezTo>
                  <a:cubicBezTo>
                    <a:pt x="53" y="25"/>
                    <a:pt x="55" y="32"/>
                    <a:pt x="63" y="34"/>
                  </a:cubicBezTo>
                  <a:close/>
                  <a:moveTo>
                    <a:pt x="84" y="73"/>
                  </a:moveTo>
                  <a:cubicBezTo>
                    <a:pt x="84" y="73"/>
                    <a:pt x="71" y="63"/>
                    <a:pt x="63" y="52"/>
                  </a:cubicBezTo>
                  <a:cubicBezTo>
                    <a:pt x="53" y="37"/>
                    <a:pt x="38" y="43"/>
                    <a:pt x="34" y="51"/>
                  </a:cubicBezTo>
                  <a:cubicBezTo>
                    <a:pt x="29" y="59"/>
                    <a:pt x="21" y="64"/>
                    <a:pt x="20" y="66"/>
                  </a:cubicBezTo>
                  <a:cubicBezTo>
                    <a:pt x="19" y="67"/>
                    <a:pt x="4" y="75"/>
                    <a:pt x="8" y="89"/>
                  </a:cubicBezTo>
                  <a:cubicBezTo>
                    <a:pt x="11" y="103"/>
                    <a:pt x="22" y="103"/>
                    <a:pt x="22" y="103"/>
                  </a:cubicBezTo>
                  <a:cubicBezTo>
                    <a:pt x="22" y="103"/>
                    <a:pt x="31" y="104"/>
                    <a:pt x="40" y="102"/>
                  </a:cubicBezTo>
                  <a:cubicBezTo>
                    <a:pt x="50" y="100"/>
                    <a:pt x="58" y="102"/>
                    <a:pt x="58" y="102"/>
                  </a:cubicBezTo>
                  <a:cubicBezTo>
                    <a:pt x="58" y="102"/>
                    <a:pt x="81" y="110"/>
                    <a:pt x="87" y="95"/>
                  </a:cubicBezTo>
                  <a:cubicBezTo>
                    <a:pt x="93" y="81"/>
                    <a:pt x="84" y="73"/>
                    <a:pt x="84" y="73"/>
                  </a:cubicBezTo>
                  <a:close/>
                  <a:moveTo>
                    <a:pt x="45" y="95"/>
                  </a:moveTo>
                  <a:cubicBezTo>
                    <a:pt x="30" y="95"/>
                    <a:pt x="30" y="95"/>
                    <a:pt x="30" y="95"/>
                  </a:cubicBezTo>
                  <a:cubicBezTo>
                    <a:pt x="24" y="94"/>
                    <a:pt x="21" y="89"/>
                    <a:pt x="21" y="89"/>
                  </a:cubicBezTo>
                  <a:cubicBezTo>
                    <a:pt x="21" y="88"/>
                    <a:pt x="19" y="84"/>
                    <a:pt x="20" y="78"/>
                  </a:cubicBezTo>
                  <a:cubicBezTo>
                    <a:pt x="23" y="70"/>
                    <a:pt x="30" y="69"/>
                    <a:pt x="30" y="69"/>
                  </a:cubicBezTo>
                  <a:cubicBezTo>
                    <a:pt x="38" y="69"/>
                    <a:pt x="38" y="69"/>
                    <a:pt x="38" y="69"/>
                  </a:cubicBezTo>
                  <a:cubicBezTo>
                    <a:pt x="38" y="59"/>
                    <a:pt x="38" y="59"/>
                    <a:pt x="38" y="59"/>
                  </a:cubicBezTo>
                  <a:cubicBezTo>
                    <a:pt x="45" y="59"/>
                    <a:pt x="45" y="59"/>
                    <a:pt x="45" y="59"/>
                  </a:cubicBezTo>
                  <a:lnTo>
                    <a:pt x="45" y="95"/>
                  </a:lnTo>
                  <a:close/>
                  <a:moveTo>
                    <a:pt x="72" y="95"/>
                  </a:moveTo>
                  <a:cubicBezTo>
                    <a:pt x="55" y="95"/>
                    <a:pt x="55" y="95"/>
                    <a:pt x="55" y="95"/>
                  </a:cubicBezTo>
                  <a:cubicBezTo>
                    <a:pt x="49" y="93"/>
                    <a:pt x="48" y="89"/>
                    <a:pt x="48" y="89"/>
                  </a:cubicBezTo>
                  <a:cubicBezTo>
                    <a:pt x="48" y="70"/>
                    <a:pt x="48" y="70"/>
                    <a:pt x="48" y="70"/>
                  </a:cubicBezTo>
                  <a:cubicBezTo>
                    <a:pt x="55" y="70"/>
                    <a:pt x="55" y="70"/>
                    <a:pt x="55" y="70"/>
                  </a:cubicBezTo>
                  <a:cubicBezTo>
                    <a:pt x="55" y="86"/>
                    <a:pt x="55" y="86"/>
                    <a:pt x="55" y="86"/>
                  </a:cubicBezTo>
                  <a:cubicBezTo>
                    <a:pt x="56" y="88"/>
                    <a:pt x="58" y="89"/>
                    <a:pt x="58" y="89"/>
                  </a:cubicBezTo>
                  <a:cubicBezTo>
                    <a:pt x="65" y="89"/>
                    <a:pt x="65" y="89"/>
                    <a:pt x="65" y="89"/>
                  </a:cubicBezTo>
                  <a:cubicBezTo>
                    <a:pt x="65" y="70"/>
                    <a:pt x="65" y="70"/>
                    <a:pt x="65" y="70"/>
                  </a:cubicBezTo>
                  <a:cubicBezTo>
                    <a:pt x="72" y="70"/>
                    <a:pt x="72" y="70"/>
                    <a:pt x="72" y="70"/>
                  </a:cubicBezTo>
                  <a:lnTo>
                    <a:pt x="72" y="95"/>
                  </a:lnTo>
                  <a:close/>
                  <a:moveTo>
                    <a:pt x="96" y="45"/>
                  </a:moveTo>
                  <a:cubicBezTo>
                    <a:pt x="96" y="42"/>
                    <a:pt x="94" y="32"/>
                    <a:pt x="84" y="32"/>
                  </a:cubicBezTo>
                  <a:cubicBezTo>
                    <a:pt x="74" y="32"/>
                    <a:pt x="72" y="41"/>
                    <a:pt x="72" y="48"/>
                  </a:cubicBezTo>
                  <a:cubicBezTo>
                    <a:pt x="72" y="54"/>
                    <a:pt x="73" y="62"/>
                    <a:pt x="85" y="62"/>
                  </a:cubicBezTo>
                  <a:cubicBezTo>
                    <a:pt x="98" y="62"/>
                    <a:pt x="96" y="48"/>
                    <a:pt x="96" y="4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p:cNvGrpSpPr/>
          <p:nvPr/>
        </p:nvGrpSpPr>
        <p:grpSpPr>
          <a:xfrm>
            <a:off x="5458917" y="2905228"/>
            <a:ext cx="1274166" cy="1674126"/>
            <a:chOff x="1554163" y="1617663"/>
            <a:chExt cx="708026" cy="930275"/>
          </a:xfrm>
          <a:solidFill>
            <a:schemeClr val="tx1">
              <a:lumMod val="85000"/>
              <a:lumOff val="15000"/>
            </a:schemeClr>
          </a:solidFill>
        </p:grpSpPr>
        <p:sp>
          <p:nvSpPr>
            <p:cNvPr id="32" name="Freeform 81"/>
            <p:cNvSpPr>
              <a:spLocks/>
            </p:cNvSpPr>
            <p:nvPr/>
          </p:nvSpPr>
          <p:spPr bwMode="auto">
            <a:xfrm>
              <a:off x="1554163" y="1617663"/>
              <a:ext cx="593725" cy="930275"/>
            </a:xfrm>
            <a:custGeom>
              <a:avLst/>
              <a:gdLst>
                <a:gd name="T0" fmla="*/ 86 w 155"/>
                <a:gd name="T1" fmla="*/ 0 h 245"/>
                <a:gd name="T2" fmla="*/ 16 w 155"/>
                <a:gd name="T3" fmla="*/ 133 h 245"/>
                <a:gd name="T4" fmla="*/ 88 w 155"/>
                <a:gd name="T5" fmla="*/ 245 h 245"/>
                <a:gd name="T6" fmla="*/ 145 w 155"/>
                <a:gd name="T7" fmla="*/ 66 h 245"/>
                <a:gd name="T8" fmla="*/ 86 w 155"/>
                <a:gd name="T9" fmla="*/ 0 h 245"/>
              </a:gdLst>
              <a:ahLst/>
              <a:cxnLst>
                <a:cxn ang="0">
                  <a:pos x="T0" y="T1"/>
                </a:cxn>
                <a:cxn ang="0">
                  <a:pos x="T2" y="T3"/>
                </a:cxn>
                <a:cxn ang="0">
                  <a:pos x="T4" y="T5"/>
                </a:cxn>
                <a:cxn ang="0">
                  <a:pos x="T6" y="T7"/>
                </a:cxn>
                <a:cxn ang="0">
                  <a:pos x="T8" y="T9"/>
                </a:cxn>
              </a:cxnLst>
              <a:rect l="0" t="0" r="r" b="b"/>
              <a:pathLst>
                <a:path w="155" h="245">
                  <a:moveTo>
                    <a:pt x="86" y="0"/>
                  </a:moveTo>
                  <a:cubicBezTo>
                    <a:pt x="94" y="73"/>
                    <a:pt x="25" y="82"/>
                    <a:pt x="16" y="133"/>
                  </a:cubicBezTo>
                  <a:cubicBezTo>
                    <a:pt x="0" y="215"/>
                    <a:pt x="55" y="230"/>
                    <a:pt x="88" y="245"/>
                  </a:cubicBezTo>
                  <a:cubicBezTo>
                    <a:pt x="61" y="165"/>
                    <a:pt x="155" y="122"/>
                    <a:pt x="145" y="66"/>
                  </a:cubicBezTo>
                  <a:cubicBezTo>
                    <a:pt x="141" y="46"/>
                    <a:pt x="127" y="15"/>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2"/>
            <p:cNvSpPr>
              <a:spLocks/>
            </p:cNvSpPr>
            <p:nvPr/>
          </p:nvSpPr>
          <p:spPr bwMode="auto">
            <a:xfrm>
              <a:off x="1917701" y="2043113"/>
              <a:ext cx="344488" cy="501650"/>
            </a:xfrm>
            <a:custGeom>
              <a:avLst/>
              <a:gdLst>
                <a:gd name="T0" fmla="*/ 56 w 90"/>
                <a:gd name="T1" fmla="*/ 0 h 132"/>
                <a:gd name="T2" fmla="*/ 27 w 90"/>
                <a:gd name="T3" fmla="*/ 50 h 132"/>
                <a:gd name="T4" fmla="*/ 8 w 90"/>
                <a:gd name="T5" fmla="*/ 132 h 132"/>
                <a:gd name="T6" fmla="*/ 56 w 90"/>
                <a:gd name="T7" fmla="*/ 0 h 132"/>
              </a:gdLst>
              <a:ahLst/>
              <a:cxnLst>
                <a:cxn ang="0">
                  <a:pos x="T0" y="T1"/>
                </a:cxn>
                <a:cxn ang="0">
                  <a:pos x="T2" y="T3"/>
                </a:cxn>
                <a:cxn ang="0">
                  <a:pos x="T4" y="T5"/>
                </a:cxn>
                <a:cxn ang="0">
                  <a:pos x="T6" y="T7"/>
                </a:cxn>
              </a:cxnLst>
              <a:rect l="0" t="0" r="r" b="b"/>
              <a:pathLst>
                <a:path w="90" h="132">
                  <a:moveTo>
                    <a:pt x="56" y="0"/>
                  </a:moveTo>
                  <a:cubicBezTo>
                    <a:pt x="51" y="17"/>
                    <a:pt x="39" y="32"/>
                    <a:pt x="27" y="50"/>
                  </a:cubicBezTo>
                  <a:cubicBezTo>
                    <a:pt x="13" y="69"/>
                    <a:pt x="0" y="90"/>
                    <a:pt x="8" y="132"/>
                  </a:cubicBezTo>
                  <a:cubicBezTo>
                    <a:pt x="32" y="86"/>
                    <a:pt x="90" y="91"/>
                    <a:pt x="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150158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
            <a:ext cx="12192002" cy="6858001"/>
          </a:xfrm>
          <a:prstGeom prst="rect">
            <a:avLst/>
          </a:prstGeom>
        </p:spPr>
      </p:pic>
      <p:sp>
        <p:nvSpPr>
          <p:cNvPr id="13" name="矩形 12"/>
          <p:cNvSpPr/>
          <p:nvPr/>
        </p:nvSpPr>
        <p:spPr>
          <a:xfrm>
            <a:off x="0" y="5048250"/>
            <a:ext cx="12192000" cy="1809750"/>
          </a:xfrm>
          <a:prstGeom prst="rect">
            <a:avLst/>
          </a:prstGeom>
          <a:solidFill>
            <a:srgbClr val="FFCF0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438074" y="6075510"/>
            <a:ext cx="4648199" cy="769441"/>
          </a:xfrm>
          <a:prstGeom prst="rect">
            <a:avLst/>
          </a:prstGeom>
          <a:noFill/>
        </p:spPr>
        <p:txBody>
          <a:bodyPr wrap="square" rtlCol="0">
            <a:spAutoFit/>
          </a:bodyPr>
          <a:lstStyle/>
          <a:p>
            <a:pPr algn="ctr"/>
            <a:r>
              <a:rPr lang="zh-CN" altLang="en-US" sz="4400" b="1" dirty="0" smtClean="0">
                <a:solidFill>
                  <a:schemeClr val="tx1">
                    <a:lumMod val="85000"/>
                    <a:lumOff val="15000"/>
                  </a:schemeClr>
                </a:solidFill>
                <a:latin typeface="Adobe 楷体 Std R" pitchFamily="18" charset="-122"/>
                <a:ea typeface="Adobe 楷体 Std R" pitchFamily="18" charset="-122"/>
                <a:cs typeface="Open Sans" panose="020B0606030504020204" pitchFamily="34" charset="0"/>
              </a:rPr>
              <a:t> 项目应用</a:t>
            </a:r>
            <a:endParaRPr lang="zh-CN" altLang="en-US" sz="4400" b="1" dirty="0">
              <a:solidFill>
                <a:schemeClr val="tx1">
                  <a:lumMod val="85000"/>
                  <a:lumOff val="15000"/>
                </a:schemeClr>
              </a:solidFill>
              <a:latin typeface="Adobe 楷体 Std R" pitchFamily="18" charset="-122"/>
              <a:ea typeface="Adobe 楷体 Std R" pitchFamily="18" charset="-122"/>
              <a:cs typeface="Open Sans" panose="020B0606030504020204" pitchFamily="34" charset="0"/>
            </a:endParaRPr>
          </a:p>
        </p:txBody>
      </p:sp>
      <p:sp>
        <p:nvSpPr>
          <p:cNvPr id="9" name="矩形 8"/>
          <p:cNvSpPr/>
          <p:nvPr/>
        </p:nvSpPr>
        <p:spPr>
          <a:xfrm>
            <a:off x="4571998" y="1"/>
            <a:ext cx="2380342" cy="5048249"/>
          </a:xfrm>
          <a:prstGeom prst="rect">
            <a:avLst/>
          </a:prstGeom>
          <a:solidFill>
            <a:srgbClr val="FFCF0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816812" y="4235797"/>
            <a:ext cx="1890713" cy="1890713"/>
            <a:chOff x="800100" y="4457699"/>
            <a:chExt cx="1890713" cy="1890713"/>
          </a:xfrm>
        </p:grpSpPr>
        <p:sp>
          <p:nvSpPr>
            <p:cNvPr id="16" name="椭圆 15"/>
            <p:cNvSpPr/>
            <p:nvPr/>
          </p:nvSpPr>
          <p:spPr>
            <a:xfrm>
              <a:off x="800100" y="4457699"/>
              <a:ext cx="1890713" cy="1890713"/>
            </a:xfrm>
            <a:prstGeom prst="ellipse">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p:cNvSpPr txBox="1"/>
            <p:nvPr/>
          </p:nvSpPr>
          <p:spPr>
            <a:xfrm>
              <a:off x="909638" y="4741336"/>
              <a:ext cx="1671637" cy="1323439"/>
            </a:xfrm>
            <a:prstGeom prst="rect">
              <a:avLst/>
            </a:prstGeom>
            <a:noFill/>
          </p:spPr>
          <p:txBody>
            <a:bodyPr wrap="square" rtlCol="0">
              <a:spAutoFit/>
            </a:bodyPr>
            <a:lstStyle/>
            <a:p>
              <a:pPr algn="ctr"/>
              <a:r>
                <a:rPr lang="en-US" altLang="zh-CN" sz="8000" spc="-150" dirty="0" smtClean="0">
                  <a:solidFill>
                    <a:srgbClr val="FFCF01"/>
                  </a:solidFill>
                  <a:latin typeface="Segoe UI Semilight" panose="020B0402040204020203" pitchFamily="34" charset="0"/>
                  <a:cs typeface="Segoe UI Semilight" panose="020B0402040204020203" pitchFamily="34" charset="0"/>
                </a:rPr>
                <a:t>0 3</a:t>
              </a:r>
              <a:endParaRPr lang="zh-CN" altLang="en-US" sz="8000" spc="-150" dirty="0">
                <a:solidFill>
                  <a:srgbClr val="FFCF01"/>
                </a:solidFill>
                <a:latin typeface="Segoe UI Semilight" panose="020B0402040204020203" pitchFamily="34" charset="0"/>
                <a:cs typeface="Segoe UI Semilight" panose="020B0402040204020203" pitchFamily="34" charset="0"/>
              </a:endParaRPr>
            </a:p>
          </p:txBody>
        </p:sp>
      </p:grpSp>
      <p:sp>
        <p:nvSpPr>
          <p:cNvPr id="10" name="文本框 20"/>
          <p:cNvSpPr txBox="1"/>
          <p:nvPr/>
        </p:nvSpPr>
        <p:spPr>
          <a:xfrm>
            <a:off x="3147715" y="6210750"/>
            <a:ext cx="7022466" cy="523220"/>
          </a:xfrm>
          <a:prstGeom prst="rect">
            <a:avLst/>
          </a:prstGeom>
          <a:noFill/>
        </p:spPr>
        <p:txBody>
          <a:bodyPr wrap="square" rtlCol="0">
            <a:spAutoFit/>
          </a:bodyPr>
          <a:lstStyle/>
          <a:p>
            <a:pPr algn="r"/>
            <a:r>
              <a:rPr lang="en-US" altLang="zh-CN" sz="2800" i="1" dirty="0" smtClean="0">
                <a:solidFill>
                  <a:schemeClr val="bg1"/>
                </a:solidFill>
                <a:latin typeface="Segoe UI Semilight" panose="020B0402040204020203" pitchFamily="34" charset="0"/>
                <a:cs typeface="Segoe UI Semilight" panose="020B0402040204020203" pitchFamily="34" charset="0"/>
              </a:rPr>
              <a:t>Using Of The Project</a:t>
            </a:r>
            <a:endParaRPr lang="zh-CN" altLang="en-US" sz="2800"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253846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891137"/>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88891" y="122402"/>
            <a:ext cx="8814218" cy="646331"/>
          </a:xfrm>
          <a:prstGeom prst="rect">
            <a:avLst/>
          </a:prstGeom>
          <a:noFill/>
        </p:spPr>
        <p:txBody>
          <a:bodyPr wrap="square" rtlCol="0">
            <a:spAutoFit/>
          </a:bodyPr>
          <a:lstStyle/>
          <a:p>
            <a:pPr algn="ctr"/>
            <a:r>
              <a:rPr lang="zh-CN" altLang="en-US" sz="3600" dirty="0" smtClean="0">
                <a:solidFill>
                  <a:schemeClr val="bg1"/>
                </a:solidFill>
                <a:latin typeface="Fira Sans" panose="020B0503050000020004" pitchFamily="34" charset="0"/>
              </a:rPr>
              <a:t>应用举例</a:t>
            </a:r>
            <a:endParaRPr lang="zh-CN" altLang="en-US" sz="3600" dirty="0">
              <a:solidFill>
                <a:schemeClr val="bg1"/>
              </a:solidFill>
              <a:latin typeface="Fira Sans" panose="020B0503050000020004" pitchFamily="34" charset="0"/>
            </a:endParaRPr>
          </a:p>
        </p:txBody>
      </p:sp>
      <p:sp>
        <p:nvSpPr>
          <p:cNvPr id="20" name="Freeform 21"/>
          <p:cNvSpPr>
            <a:spLocks noEditPoints="1"/>
          </p:cNvSpPr>
          <p:nvPr/>
        </p:nvSpPr>
        <p:spPr bwMode="auto">
          <a:xfrm>
            <a:off x="11321143" y="6051269"/>
            <a:ext cx="568039" cy="566807"/>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24 h 192"/>
              <a:gd name="T12" fmla="*/ 168 w 192"/>
              <a:gd name="T13" fmla="*/ 96 h 192"/>
              <a:gd name="T14" fmla="*/ 96 w 192"/>
              <a:gd name="T15" fmla="*/ 168 h 192"/>
              <a:gd name="T16" fmla="*/ 24 w 192"/>
              <a:gd name="T17" fmla="*/ 96 h 192"/>
              <a:gd name="T18" fmla="*/ 96 w 192"/>
              <a:gd name="T19" fmla="*/ 24 h 192"/>
              <a:gd name="T20" fmla="*/ 140 w 192"/>
              <a:gd name="T21" fmla="*/ 88 h 192"/>
              <a:gd name="T22" fmla="*/ 144 w 192"/>
              <a:gd name="T23" fmla="*/ 96 h 192"/>
              <a:gd name="T24" fmla="*/ 140 w 192"/>
              <a:gd name="T25" fmla="*/ 104 h 192"/>
              <a:gd name="T26" fmla="*/ 116 w 192"/>
              <a:gd name="T27" fmla="*/ 128 h 192"/>
              <a:gd name="T28" fmla="*/ 103 w 192"/>
              <a:gd name="T29" fmla="*/ 131 h 192"/>
              <a:gd name="T30" fmla="*/ 96 w 192"/>
              <a:gd name="T31" fmla="*/ 120 h 192"/>
              <a:gd name="T32" fmla="*/ 96 w 192"/>
              <a:gd name="T33" fmla="*/ 108 h 192"/>
              <a:gd name="T34" fmla="*/ 60 w 192"/>
              <a:gd name="T35" fmla="*/ 108 h 192"/>
              <a:gd name="T36" fmla="*/ 48 w 192"/>
              <a:gd name="T37" fmla="*/ 96 h 192"/>
              <a:gd name="T38" fmla="*/ 60 w 192"/>
              <a:gd name="T39" fmla="*/ 84 h 192"/>
              <a:gd name="T40" fmla="*/ 96 w 192"/>
              <a:gd name="T41" fmla="*/ 84 h 192"/>
              <a:gd name="T42" fmla="*/ 96 w 192"/>
              <a:gd name="T43" fmla="*/ 72 h 192"/>
              <a:gd name="T44" fmla="*/ 103 w 192"/>
              <a:gd name="T45" fmla="*/ 61 h 192"/>
              <a:gd name="T46" fmla="*/ 116 w 192"/>
              <a:gd name="T47" fmla="*/ 64 h 192"/>
              <a:gd name="T48" fmla="*/ 140 w 192"/>
              <a:gd name="T49"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24"/>
                </a:moveTo>
                <a:cubicBezTo>
                  <a:pt x="136" y="24"/>
                  <a:pt x="168" y="56"/>
                  <a:pt x="168" y="96"/>
                </a:cubicBezTo>
                <a:cubicBezTo>
                  <a:pt x="168" y="136"/>
                  <a:pt x="136" y="168"/>
                  <a:pt x="96" y="168"/>
                </a:cubicBezTo>
                <a:cubicBezTo>
                  <a:pt x="56" y="168"/>
                  <a:pt x="24" y="136"/>
                  <a:pt x="24" y="96"/>
                </a:cubicBezTo>
                <a:cubicBezTo>
                  <a:pt x="24" y="56"/>
                  <a:pt x="56" y="24"/>
                  <a:pt x="96" y="24"/>
                </a:cubicBezTo>
                <a:close/>
                <a:moveTo>
                  <a:pt x="140" y="88"/>
                </a:moveTo>
                <a:cubicBezTo>
                  <a:pt x="143" y="90"/>
                  <a:pt x="144" y="93"/>
                  <a:pt x="144" y="96"/>
                </a:cubicBezTo>
                <a:cubicBezTo>
                  <a:pt x="144" y="99"/>
                  <a:pt x="143" y="102"/>
                  <a:pt x="140" y="104"/>
                </a:cubicBezTo>
                <a:cubicBezTo>
                  <a:pt x="116" y="128"/>
                  <a:pt x="116" y="128"/>
                  <a:pt x="116" y="128"/>
                </a:cubicBezTo>
                <a:cubicBezTo>
                  <a:pt x="113" y="132"/>
                  <a:pt x="108" y="133"/>
                  <a:pt x="103" y="131"/>
                </a:cubicBezTo>
                <a:cubicBezTo>
                  <a:pt x="99" y="129"/>
                  <a:pt x="96" y="125"/>
                  <a:pt x="96" y="120"/>
                </a:cubicBezTo>
                <a:cubicBezTo>
                  <a:pt x="96" y="108"/>
                  <a:pt x="96" y="108"/>
                  <a:pt x="96" y="108"/>
                </a:cubicBezTo>
                <a:cubicBezTo>
                  <a:pt x="60" y="108"/>
                  <a:pt x="60" y="108"/>
                  <a:pt x="60" y="108"/>
                </a:cubicBezTo>
                <a:cubicBezTo>
                  <a:pt x="53" y="108"/>
                  <a:pt x="48" y="103"/>
                  <a:pt x="48" y="96"/>
                </a:cubicBezTo>
                <a:cubicBezTo>
                  <a:pt x="48" y="89"/>
                  <a:pt x="53" y="84"/>
                  <a:pt x="60" y="84"/>
                </a:cubicBezTo>
                <a:cubicBezTo>
                  <a:pt x="96" y="84"/>
                  <a:pt x="96" y="84"/>
                  <a:pt x="96" y="84"/>
                </a:cubicBezTo>
                <a:cubicBezTo>
                  <a:pt x="96" y="72"/>
                  <a:pt x="96" y="72"/>
                  <a:pt x="96" y="72"/>
                </a:cubicBezTo>
                <a:cubicBezTo>
                  <a:pt x="96" y="67"/>
                  <a:pt x="99" y="63"/>
                  <a:pt x="103" y="61"/>
                </a:cubicBezTo>
                <a:cubicBezTo>
                  <a:pt x="108" y="59"/>
                  <a:pt x="113" y="60"/>
                  <a:pt x="116" y="64"/>
                </a:cubicBezTo>
                <a:lnTo>
                  <a:pt x="140" y="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 name="圆角矩形 5"/>
          <p:cNvSpPr/>
          <p:nvPr/>
        </p:nvSpPr>
        <p:spPr>
          <a:xfrm>
            <a:off x="3063551" y="2015408"/>
            <a:ext cx="6064898" cy="933061"/>
          </a:xfrm>
          <a:prstGeom prst="roundRect">
            <a:avLst/>
          </a:prstGeom>
          <a:solidFill>
            <a:schemeClr val="accent3">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latin typeface="微软雅黑" panose="020B0503020204020204" pitchFamily="34" charset="-122"/>
                <a:ea typeface="微软雅黑" panose="020B0503020204020204" pitchFamily="34" charset="-122"/>
              </a:rPr>
              <a:t>提高产量</a:t>
            </a:r>
            <a:endParaRPr lang="zh-CN" altLang="en-US" sz="3200" dirty="0">
              <a:latin typeface="微软雅黑" panose="020B0503020204020204" pitchFamily="34" charset="-122"/>
              <a:ea typeface="微软雅黑" panose="020B0503020204020204" pitchFamily="34" charset="-122"/>
            </a:endParaRPr>
          </a:p>
        </p:txBody>
      </p:sp>
      <p:sp>
        <p:nvSpPr>
          <p:cNvPr id="8" name="圆角矩形 7"/>
          <p:cNvSpPr/>
          <p:nvPr/>
        </p:nvSpPr>
        <p:spPr>
          <a:xfrm>
            <a:off x="3063551" y="3041780"/>
            <a:ext cx="6064898" cy="933061"/>
          </a:xfrm>
          <a:prstGeom prst="roundRect">
            <a:avLst/>
          </a:prstGeom>
          <a:solidFill>
            <a:schemeClr val="accent3">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latin typeface="微软雅黑" panose="020B0503020204020204" pitchFamily="34" charset="-122"/>
                <a:ea typeface="微软雅黑" panose="020B0503020204020204" pitchFamily="34" charset="-122"/>
              </a:rPr>
              <a:t>疾病监控</a:t>
            </a:r>
            <a:endParaRPr lang="zh-CN" altLang="en-US" sz="3200" dirty="0">
              <a:latin typeface="微软雅黑" panose="020B0503020204020204" pitchFamily="34" charset="-122"/>
              <a:ea typeface="微软雅黑" panose="020B0503020204020204" pitchFamily="34" charset="-122"/>
            </a:endParaRPr>
          </a:p>
        </p:txBody>
      </p:sp>
      <p:sp>
        <p:nvSpPr>
          <p:cNvPr id="9" name="圆角矩形 8"/>
          <p:cNvSpPr/>
          <p:nvPr/>
        </p:nvSpPr>
        <p:spPr>
          <a:xfrm>
            <a:off x="3063551" y="4086807"/>
            <a:ext cx="6064898" cy="933061"/>
          </a:xfrm>
          <a:prstGeom prst="roundRect">
            <a:avLst/>
          </a:prstGeom>
          <a:solidFill>
            <a:schemeClr val="accent3">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latin typeface="微软雅黑" panose="020B0503020204020204" pitchFamily="34" charset="-122"/>
                <a:ea typeface="微软雅黑" panose="020B0503020204020204" pitchFamily="34" charset="-122"/>
              </a:rPr>
              <a:t>提高繁殖率</a:t>
            </a:r>
            <a:endParaRPr lang="zh-CN" altLang="en-US" sz="3200" dirty="0">
              <a:latin typeface="微软雅黑" panose="020B0503020204020204" pitchFamily="34" charset="-122"/>
              <a:ea typeface="微软雅黑" panose="020B0503020204020204" pitchFamily="34" charset="-122"/>
            </a:endParaRPr>
          </a:p>
        </p:txBody>
      </p:sp>
      <p:sp>
        <p:nvSpPr>
          <p:cNvPr id="7" name="TextBox 6"/>
          <p:cNvSpPr txBox="1"/>
          <p:nvPr/>
        </p:nvSpPr>
        <p:spPr>
          <a:xfrm>
            <a:off x="3071179" y="1955445"/>
            <a:ext cx="673582" cy="1015663"/>
          </a:xfrm>
          <a:prstGeom prst="rect">
            <a:avLst/>
          </a:prstGeom>
          <a:noFill/>
        </p:spPr>
        <p:txBody>
          <a:bodyPr wrap="none" rtlCol="0">
            <a:spAutoFit/>
          </a:bodyPr>
          <a:lstStyle/>
          <a:p>
            <a:r>
              <a:rPr lang="en-US" altLang="zh-CN" sz="6000" dirty="0" smtClean="0">
                <a:solidFill>
                  <a:schemeClr val="bg1"/>
                </a:solidFill>
                <a:latin typeface="Segoe UI Semilight" panose="020B0402040204020203" pitchFamily="34" charset="0"/>
                <a:cs typeface="Segoe UI Semilight" panose="020B0402040204020203" pitchFamily="34" charset="0"/>
              </a:rPr>
              <a:t>A</a:t>
            </a:r>
            <a:endParaRPr lang="zh-CN" altLang="en-US" sz="6000" dirty="0" smtClean="0">
              <a:solidFill>
                <a:schemeClr val="bg1"/>
              </a:solidFill>
              <a:latin typeface="Segoe UI Semilight" panose="020B0402040204020203" pitchFamily="34" charset="0"/>
              <a:cs typeface="Segoe UI Semilight" panose="020B0402040204020203" pitchFamily="34" charset="0"/>
            </a:endParaRPr>
          </a:p>
        </p:txBody>
      </p:sp>
      <p:sp>
        <p:nvSpPr>
          <p:cNvPr id="11" name="TextBox 10"/>
          <p:cNvSpPr txBox="1"/>
          <p:nvPr/>
        </p:nvSpPr>
        <p:spPr>
          <a:xfrm>
            <a:off x="3135646" y="3000478"/>
            <a:ext cx="614271" cy="1015663"/>
          </a:xfrm>
          <a:prstGeom prst="rect">
            <a:avLst/>
          </a:prstGeom>
          <a:noFill/>
        </p:spPr>
        <p:txBody>
          <a:bodyPr wrap="none" rtlCol="0">
            <a:spAutoFit/>
          </a:bodyPr>
          <a:lstStyle/>
          <a:p>
            <a:r>
              <a:rPr lang="en-US" altLang="zh-CN" sz="6000" dirty="0" smtClean="0">
                <a:solidFill>
                  <a:schemeClr val="bg1"/>
                </a:solidFill>
                <a:latin typeface="Segoe UI Semilight" panose="020B0402040204020203" pitchFamily="34" charset="0"/>
                <a:cs typeface="Segoe UI Semilight" panose="020B0402040204020203" pitchFamily="34" charset="0"/>
              </a:rPr>
              <a:t>B</a:t>
            </a:r>
            <a:endParaRPr lang="zh-CN" altLang="en-US" sz="6000" dirty="0" smtClean="0">
              <a:solidFill>
                <a:schemeClr val="bg1"/>
              </a:solidFill>
              <a:latin typeface="Segoe UI Semilight" panose="020B0402040204020203" pitchFamily="34" charset="0"/>
              <a:cs typeface="Segoe UI Semilight" panose="020B0402040204020203" pitchFamily="34" charset="0"/>
            </a:endParaRPr>
          </a:p>
        </p:txBody>
      </p:sp>
      <p:sp>
        <p:nvSpPr>
          <p:cNvPr id="14" name="TextBox 13"/>
          <p:cNvSpPr txBox="1"/>
          <p:nvPr/>
        </p:nvSpPr>
        <p:spPr>
          <a:xfrm>
            <a:off x="3056760" y="4060188"/>
            <a:ext cx="662361" cy="1015663"/>
          </a:xfrm>
          <a:prstGeom prst="rect">
            <a:avLst/>
          </a:prstGeom>
          <a:noFill/>
        </p:spPr>
        <p:txBody>
          <a:bodyPr wrap="none" rtlCol="0">
            <a:spAutoFit/>
          </a:bodyPr>
          <a:lstStyle/>
          <a:p>
            <a:r>
              <a:rPr lang="en-US" altLang="zh-CN" sz="6000" dirty="0" smtClean="0">
                <a:solidFill>
                  <a:schemeClr val="bg1"/>
                </a:solidFill>
                <a:latin typeface="Segoe UI Semilight" panose="020B0402040204020203" pitchFamily="34" charset="0"/>
                <a:cs typeface="Segoe UI Semilight" panose="020B0402040204020203" pitchFamily="34" charset="0"/>
              </a:rPr>
              <a:t>C</a:t>
            </a:r>
            <a:endParaRPr lang="zh-CN" altLang="en-US" sz="6000" dirty="0" smtClean="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6244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
            <a:ext cx="12192002" cy="6858001"/>
          </a:xfrm>
          <a:prstGeom prst="rect">
            <a:avLst/>
          </a:prstGeom>
        </p:spPr>
      </p:pic>
      <p:sp>
        <p:nvSpPr>
          <p:cNvPr id="13" name="矩形 12"/>
          <p:cNvSpPr/>
          <p:nvPr/>
        </p:nvSpPr>
        <p:spPr>
          <a:xfrm>
            <a:off x="0" y="5048250"/>
            <a:ext cx="12192000" cy="1809750"/>
          </a:xfrm>
          <a:prstGeom prst="rect">
            <a:avLst/>
          </a:prstGeom>
          <a:solidFill>
            <a:srgbClr val="FFCF0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078845" y="5200794"/>
            <a:ext cx="4648199" cy="769441"/>
          </a:xfrm>
          <a:prstGeom prst="rect">
            <a:avLst/>
          </a:prstGeom>
          <a:noFill/>
        </p:spPr>
        <p:txBody>
          <a:bodyPr wrap="square" rtlCol="0">
            <a:spAutoFit/>
          </a:bodyPr>
          <a:lstStyle/>
          <a:p>
            <a:pPr algn="r"/>
            <a:r>
              <a:rPr lang="zh-CN" altLang="en-US" sz="4400" b="1" dirty="0" smtClean="0">
                <a:solidFill>
                  <a:schemeClr val="tx1">
                    <a:lumMod val="85000"/>
                    <a:lumOff val="15000"/>
                  </a:schemeClr>
                </a:solidFill>
                <a:latin typeface="Adobe 楷体 Std R" pitchFamily="18" charset="-122"/>
                <a:ea typeface="Adobe 楷体 Std R" pitchFamily="18" charset="-122"/>
                <a:cs typeface="Open Sans" panose="020B0606030504020204" pitchFamily="34" charset="0"/>
              </a:rPr>
              <a:t>项目意义</a:t>
            </a:r>
            <a:endParaRPr lang="zh-CN" altLang="en-US" sz="4400" b="1" dirty="0">
              <a:solidFill>
                <a:schemeClr val="tx1">
                  <a:lumMod val="85000"/>
                  <a:lumOff val="15000"/>
                </a:schemeClr>
              </a:solidFill>
              <a:latin typeface="Adobe 楷体 Std R" pitchFamily="18" charset="-122"/>
              <a:ea typeface="Adobe 楷体 Std R" pitchFamily="18" charset="-122"/>
              <a:cs typeface="Open Sans" panose="020B0606030504020204" pitchFamily="34" charset="0"/>
            </a:endParaRPr>
          </a:p>
        </p:txBody>
      </p:sp>
      <p:sp>
        <p:nvSpPr>
          <p:cNvPr id="21" name="文本框 20"/>
          <p:cNvSpPr txBox="1"/>
          <p:nvPr/>
        </p:nvSpPr>
        <p:spPr>
          <a:xfrm>
            <a:off x="704578" y="5861169"/>
            <a:ext cx="7022466" cy="523220"/>
          </a:xfrm>
          <a:prstGeom prst="rect">
            <a:avLst/>
          </a:prstGeom>
          <a:noFill/>
        </p:spPr>
        <p:txBody>
          <a:bodyPr wrap="square" rtlCol="0">
            <a:spAutoFit/>
          </a:bodyPr>
          <a:lstStyle/>
          <a:p>
            <a:pPr algn="r"/>
            <a:r>
              <a:rPr lang="en-US" altLang="zh-CN" sz="2800" i="1" dirty="0" smtClean="0">
                <a:solidFill>
                  <a:schemeClr val="bg1"/>
                </a:solidFill>
                <a:latin typeface="Segoe UI Semilight" panose="020B0402040204020203" pitchFamily="34" charset="0"/>
                <a:cs typeface="Segoe UI Semilight" panose="020B0402040204020203" pitchFamily="34" charset="0"/>
              </a:rPr>
              <a:t>Mean </a:t>
            </a:r>
            <a:r>
              <a:rPr lang="en-US" altLang="zh-CN" sz="2800" i="1" dirty="0" smtClean="0">
                <a:solidFill>
                  <a:schemeClr val="bg1"/>
                </a:solidFill>
                <a:latin typeface="Segoe UI Semilight" panose="020B0402040204020203" pitchFamily="34" charset="0"/>
                <a:cs typeface="Segoe UI Semilight" panose="020B0402040204020203" pitchFamily="34" charset="0"/>
              </a:rPr>
              <a:t>Of The Project</a:t>
            </a:r>
            <a:endParaRPr lang="zh-CN" altLang="en-US" sz="2800" i="1" dirty="0">
              <a:solidFill>
                <a:schemeClr val="bg1"/>
              </a:solidFill>
              <a:latin typeface="Segoe UI Semilight" panose="020B0402040204020203" pitchFamily="34" charset="0"/>
              <a:cs typeface="Segoe UI Semilight" panose="020B0402040204020203" pitchFamily="34" charset="0"/>
            </a:endParaRPr>
          </a:p>
        </p:txBody>
      </p:sp>
      <p:sp>
        <p:nvSpPr>
          <p:cNvPr id="2" name="矩形 1"/>
          <p:cNvSpPr/>
          <p:nvPr/>
        </p:nvSpPr>
        <p:spPr>
          <a:xfrm>
            <a:off x="7910287" y="1"/>
            <a:ext cx="2380342" cy="5048249"/>
          </a:xfrm>
          <a:prstGeom prst="rect">
            <a:avLst/>
          </a:prstGeom>
          <a:solidFill>
            <a:srgbClr val="FFCF0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8155101" y="4480351"/>
            <a:ext cx="1890713" cy="1890713"/>
            <a:chOff x="800100" y="4457699"/>
            <a:chExt cx="1890713" cy="1890713"/>
          </a:xfrm>
        </p:grpSpPr>
        <p:sp>
          <p:nvSpPr>
            <p:cNvPr id="16" name="椭圆 15"/>
            <p:cNvSpPr/>
            <p:nvPr/>
          </p:nvSpPr>
          <p:spPr>
            <a:xfrm>
              <a:off x="800100" y="4457699"/>
              <a:ext cx="1890713" cy="1890713"/>
            </a:xfrm>
            <a:prstGeom prst="ellipse">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p:cNvSpPr txBox="1"/>
            <p:nvPr/>
          </p:nvSpPr>
          <p:spPr>
            <a:xfrm>
              <a:off x="909638" y="4741336"/>
              <a:ext cx="1671637" cy="1323439"/>
            </a:xfrm>
            <a:prstGeom prst="rect">
              <a:avLst/>
            </a:prstGeom>
            <a:noFill/>
          </p:spPr>
          <p:txBody>
            <a:bodyPr wrap="square" rtlCol="0">
              <a:spAutoFit/>
            </a:bodyPr>
            <a:lstStyle/>
            <a:p>
              <a:pPr algn="ctr"/>
              <a:r>
                <a:rPr lang="en-US" altLang="zh-CN" sz="8000" spc="-150" dirty="0" smtClean="0">
                  <a:solidFill>
                    <a:srgbClr val="FFCF01"/>
                  </a:solidFill>
                  <a:latin typeface="Segoe UI Semilight" panose="020B0402040204020203" pitchFamily="34" charset="0"/>
                  <a:cs typeface="Segoe UI Semilight" panose="020B0402040204020203" pitchFamily="34" charset="0"/>
                </a:rPr>
                <a:t>0 4</a:t>
              </a:r>
              <a:endParaRPr lang="zh-CN" altLang="en-US" sz="8000" spc="-150" dirty="0">
                <a:solidFill>
                  <a:srgbClr val="FFCF0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78009585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891137"/>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88891" y="122402"/>
            <a:ext cx="8814218" cy="646331"/>
          </a:xfrm>
          <a:prstGeom prst="rect">
            <a:avLst/>
          </a:prstGeom>
          <a:noFill/>
        </p:spPr>
        <p:txBody>
          <a:bodyPr wrap="square" rtlCol="0">
            <a:spAutoFit/>
          </a:bodyPr>
          <a:lstStyle/>
          <a:p>
            <a:pPr algn="ctr"/>
            <a:r>
              <a:rPr lang="zh-CN" altLang="en-US" sz="3600" dirty="0" smtClean="0">
                <a:solidFill>
                  <a:schemeClr val="bg1"/>
                </a:solidFill>
                <a:latin typeface="Fira Sans" panose="020B0503050000020004" pitchFamily="34" charset="0"/>
              </a:rPr>
              <a:t>意义</a:t>
            </a:r>
            <a:endParaRPr lang="zh-CN" altLang="en-US" sz="3600" dirty="0">
              <a:solidFill>
                <a:schemeClr val="bg1"/>
              </a:solidFill>
              <a:latin typeface="Fira Sans" panose="020B0503050000020004" pitchFamily="34" charset="0"/>
            </a:endParaRPr>
          </a:p>
        </p:txBody>
      </p:sp>
      <p:sp>
        <p:nvSpPr>
          <p:cNvPr id="20" name="Freeform 21"/>
          <p:cNvSpPr>
            <a:spLocks noEditPoints="1"/>
          </p:cNvSpPr>
          <p:nvPr/>
        </p:nvSpPr>
        <p:spPr bwMode="auto">
          <a:xfrm>
            <a:off x="11321143" y="6051269"/>
            <a:ext cx="568039" cy="566807"/>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24 h 192"/>
              <a:gd name="T12" fmla="*/ 168 w 192"/>
              <a:gd name="T13" fmla="*/ 96 h 192"/>
              <a:gd name="T14" fmla="*/ 96 w 192"/>
              <a:gd name="T15" fmla="*/ 168 h 192"/>
              <a:gd name="T16" fmla="*/ 24 w 192"/>
              <a:gd name="T17" fmla="*/ 96 h 192"/>
              <a:gd name="T18" fmla="*/ 96 w 192"/>
              <a:gd name="T19" fmla="*/ 24 h 192"/>
              <a:gd name="T20" fmla="*/ 140 w 192"/>
              <a:gd name="T21" fmla="*/ 88 h 192"/>
              <a:gd name="T22" fmla="*/ 144 w 192"/>
              <a:gd name="T23" fmla="*/ 96 h 192"/>
              <a:gd name="T24" fmla="*/ 140 w 192"/>
              <a:gd name="T25" fmla="*/ 104 h 192"/>
              <a:gd name="T26" fmla="*/ 116 w 192"/>
              <a:gd name="T27" fmla="*/ 128 h 192"/>
              <a:gd name="T28" fmla="*/ 103 w 192"/>
              <a:gd name="T29" fmla="*/ 131 h 192"/>
              <a:gd name="T30" fmla="*/ 96 w 192"/>
              <a:gd name="T31" fmla="*/ 120 h 192"/>
              <a:gd name="T32" fmla="*/ 96 w 192"/>
              <a:gd name="T33" fmla="*/ 108 h 192"/>
              <a:gd name="T34" fmla="*/ 60 w 192"/>
              <a:gd name="T35" fmla="*/ 108 h 192"/>
              <a:gd name="T36" fmla="*/ 48 w 192"/>
              <a:gd name="T37" fmla="*/ 96 h 192"/>
              <a:gd name="T38" fmla="*/ 60 w 192"/>
              <a:gd name="T39" fmla="*/ 84 h 192"/>
              <a:gd name="T40" fmla="*/ 96 w 192"/>
              <a:gd name="T41" fmla="*/ 84 h 192"/>
              <a:gd name="T42" fmla="*/ 96 w 192"/>
              <a:gd name="T43" fmla="*/ 72 h 192"/>
              <a:gd name="T44" fmla="*/ 103 w 192"/>
              <a:gd name="T45" fmla="*/ 61 h 192"/>
              <a:gd name="T46" fmla="*/ 116 w 192"/>
              <a:gd name="T47" fmla="*/ 64 h 192"/>
              <a:gd name="T48" fmla="*/ 140 w 192"/>
              <a:gd name="T49"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24"/>
                </a:moveTo>
                <a:cubicBezTo>
                  <a:pt x="136" y="24"/>
                  <a:pt x="168" y="56"/>
                  <a:pt x="168" y="96"/>
                </a:cubicBezTo>
                <a:cubicBezTo>
                  <a:pt x="168" y="136"/>
                  <a:pt x="136" y="168"/>
                  <a:pt x="96" y="168"/>
                </a:cubicBezTo>
                <a:cubicBezTo>
                  <a:pt x="56" y="168"/>
                  <a:pt x="24" y="136"/>
                  <a:pt x="24" y="96"/>
                </a:cubicBezTo>
                <a:cubicBezTo>
                  <a:pt x="24" y="56"/>
                  <a:pt x="56" y="24"/>
                  <a:pt x="96" y="24"/>
                </a:cubicBezTo>
                <a:close/>
                <a:moveTo>
                  <a:pt x="140" y="88"/>
                </a:moveTo>
                <a:cubicBezTo>
                  <a:pt x="143" y="90"/>
                  <a:pt x="144" y="93"/>
                  <a:pt x="144" y="96"/>
                </a:cubicBezTo>
                <a:cubicBezTo>
                  <a:pt x="144" y="99"/>
                  <a:pt x="143" y="102"/>
                  <a:pt x="140" y="104"/>
                </a:cubicBezTo>
                <a:cubicBezTo>
                  <a:pt x="116" y="128"/>
                  <a:pt x="116" y="128"/>
                  <a:pt x="116" y="128"/>
                </a:cubicBezTo>
                <a:cubicBezTo>
                  <a:pt x="113" y="132"/>
                  <a:pt x="108" y="133"/>
                  <a:pt x="103" y="131"/>
                </a:cubicBezTo>
                <a:cubicBezTo>
                  <a:pt x="99" y="129"/>
                  <a:pt x="96" y="125"/>
                  <a:pt x="96" y="120"/>
                </a:cubicBezTo>
                <a:cubicBezTo>
                  <a:pt x="96" y="108"/>
                  <a:pt x="96" y="108"/>
                  <a:pt x="96" y="108"/>
                </a:cubicBezTo>
                <a:cubicBezTo>
                  <a:pt x="60" y="108"/>
                  <a:pt x="60" y="108"/>
                  <a:pt x="60" y="108"/>
                </a:cubicBezTo>
                <a:cubicBezTo>
                  <a:pt x="53" y="108"/>
                  <a:pt x="48" y="103"/>
                  <a:pt x="48" y="96"/>
                </a:cubicBezTo>
                <a:cubicBezTo>
                  <a:pt x="48" y="89"/>
                  <a:pt x="53" y="84"/>
                  <a:pt x="60" y="84"/>
                </a:cubicBezTo>
                <a:cubicBezTo>
                  <a:pt x="96" y="84"/>
                  <a:pt x="96" y="84"/>
                  <a:pt x="96" y="84"/>
                </a:cubicBezTo>
                <a:cubicBezTo>
                  <a:pt x="96" y="72"/>
                  <a:pt x="96" y="72"/>
                  <a:pt x="96" y="72"/>
                </a:cubicBezTo>
                <a:cubicBezTo>
                  <a:pt x="96" y="67"/>
                  <a:pt x="99" y="63"/>
                  <a:pt x="103" y="61"/>
                </a:cubicBezTo>
                <a:cubicBezTo>
                  <a:pt x="108" y="59"/>
                  <a:pt x="113" y="60"/>
                  <a:pt x="116" y="64"/>
                </a:cubicBezTo>
                <a:lnTo>
                  <a:pt x="140" y="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3135646" y="3000478"/>
            <a:ext cx="614271" cy="1015663"/>
          </a:xfrm>
          <a:prstGeom prst="rect">
            <a:avLst/>
          </a:prstGeom>
          <a:noFill/>
        </p:spPr>
        <p:txBody>
          <a:bodyPr wrap="none" rtlCol="0">
            <a:spAutoFit/>
          </a:bodyPr>
          <a:lstStyle/>
          <a:p>
            <a:r>
              <a:rPr lang="en-US" altLang="zh-CN" sz="6000" dirty="0" smtClean="0">
                <a:solidFill>
                  <a:schemeClr val="bg1"/>
                </a:solidFill>
                <a:latin typeface="Segoe UI Semilight" panose="020B0402040204020203" pitchFamily="34" charset="0"/>
                <a:cs typeface="Segoe UI Semilight" panose="020B0402040204020203" pitchFamily="34" charset="0"/>
              </a:rPr>
              <a:t>B</a:t>
            </a:r>
            <a:endParaRPr lang="zh-CN" altLang="en-US" sz="6000" dirty="0" smtClean="0">
              <a:solidFill>
                <a:schemeClr val="bg1"/>
              </a:solidFill>
              <a:latin typeface="Segoe UI Semilight" panose="020B0402040204020203" pitchFamily="34" charset="0"/>
              <a:cs typeface="Segoe UI Semilight" panose="020B0402040204020203" pitchFamily="34" charset="0"/>
            </a:endParaRPr>
          </a:p>
        </p:txBody>
      </p:sp>
      <p:sp>
        <p:nvSpPr>
          <p:cNvPr id="14" name="TextBox 13"/>
          <p:cNvSpPr txBox="1"/>
          <p:nvPr/>
        </p:nvSpPr>
        <p:spPr>
          <a:xfrm>
            <a:off x="3056760" y="4060188"/>
            <a:ext cx="662361" cy="1015663"/>
          </a:xfrm>
          <a:prstGeom prst="rect">
            <a:avLst/>
          </a:prstGeom>
          <a:noFill/>
        </p:spPr>
        <p:txBody>
          <a:bodyPr wrap="none" rtlCol="0">
            <a:spAutoFit/>
          </a:bodyPr>
          <a:lstStyle/>
          <a:p>
            <a:r>
              <a:rPr lang="en-US" altLang="zh-CN" sz="6000" dirty="0" smtClean="0">
                <a:solidFill>
                  <a:schemeClr val="bg1"/>
                </a:solidFill>
                <a:latin typeface="Segoe UI Semilight" panose="020B0402040204020203" pitchFamily="34" charset="0"/>
                <a:cs typeface="Segoe UI Semilight" panose="020B0402040204020203" pitchFamily="34" charset="0"/>
              </a:rPr>
              <a:t>C</a:t>
            </a:r>
            <a:endParaRPr lang="zh-CN" altLang="en-US" sz="6000" dirty="0" smtClean="0">
              <a:solidFill>
                <a:schemeClr val="bg1"/>
              </a:solidFill>
              <a:latin typeface="Segoe UI Semilight" panose="020B0402040204020203" pitchFamily="34" charset="0"/>
              <a:cs typeface="Segoe UI Semilight" panose="020B0402040204020203" pitchFamily="34" charset="0"/>
            </a:endParaRPr>
          </a:p>
        </p:txBody>
      </p:sp>
      <p:sp>
        <p:nvSpPr>
          <p:cNvPr id="4" name="TextBox 3"/>
          <p:cNvSpPr txBox="1"/>
          <p:nvPr/>
        </p:nvSpPr>
        <p:spPr>
          <a:xfrm>
            <a:off x="4170151" y="2351887"/>
            <a:ext cx="7109639" cy="2862322"/>
          </a:xfrm>
          <a:prstGeom prst="rect">
            <a:avLst/>
          </a:prstGeom>
          <a:noFill/>
        </p:spPr>
        <p:txBody>
          <a:bodyPr wrap="none" rtlCol="0">
            <a:spAutoFit/>
          </a:bodyPr>
          <a:lstStyle/>
          <a:p>
            <a:r>
              <a:rPr lang="zh-CN" altLang="en-US" sz="3600" b="1" dirty="0" smtClean="0">
                <a:latin typeface="微软雅黑" panose="020B0503020204020204" pitchFamily="34" charset="-122"/>
                <a:ea typeface="微软雅黑" panose="020B0503020204020204" pitchFamily="34" charset="-122"/>
                <a:cs typeface="Segoe UI Semilight" panose="020B0402040204020203" pitchFamily="34" charset="0"/>
              </a:rPr>
              <a:t>能解决养猪场存在的一些实际问题</a:t>
            </a:r>
            <a:endParaRPr lang="en-US" altLang="zh-CN" sz="3600" b="1" dirty="0" smtClean="0">
              <a:latin typeface="微软雅黑" panose="020B0503020204020204" pitchFamily="34" charset="-122"/>
              <a:ea typeface="微软雅黑" panose="020B0503020204020204" pitchFamily="34" charset="-122"/>
              <a:cs typeface="Segoe UI Semilight" panose="020B0402040204020203" pitchFamily="34" charset="0"/>
            </a:endParaRPr>
          </a:p>
          <a:p>
            <a:endParaRPr lang="en-US" altLang="zh-CN" sz="3600" b="1" dirty="0" smtClean="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sz="3600" b="1" dirty="0" smtClean="0">
                <a:latin typeface="微软雅黑" panose="020B0503020204020204" pitchFamily="34" charset="-122"/>
                <a:ea typeface="微软雅黑" panose="020B0503020204020204" pitchFamily="34" charset="-122"/>
                <a:cs typeface="Segoe UI Semilight" panose="020B0402040204020203" pitchFamily="34" charset="0"/>
              </a:rPr>
              <a:t>帮助养猪场更方便科学的进行养殖</a:t>
            </a:r>
            <a:endParaRPr lang="en-US" altLang="zh-CN" sz="3600" b="1" dirty="0" smtClean="0">
              <a:latin typeface="微软雅黑" panose="020B0503020204020204" pitchFamily="34" charset="-122"/>
              <a:ea typeface="微软雅黑" panose="020B0503020204020204" pitchFamily="34" charset="-122"/>
              <a:cs typeface="Segoe UI Semilight" panose="020B0402040204020203" pitchFamily="34" charset="0"/>
            </a:endParaRPr>
          </a:p>
          <a:p>
            <a:endParaRPr lang="en-US" altLang="zh-CN" sz="3600" b="1" dirty="0" smtClean="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sz="3600" b="1" dirty="0">
                <a:latin typeface="微软雅黑" panose="020B0503020204020204" pitchFamily="34" charset="-122"/>
                <a:ea typeface="微软雅黑" panose="020B0503020204020204" pitchFamily="34" charset="-122"/>
                <a:cs typeface="Segoe UI Semilight" panose="020B0402040204020203" pitchFamily="34" charset="0"/>
              </a:rPr>
              <a:t>为构建智能猪舍</a:t>
            </a:r>
            <a:r>
              <a:rPr lang="zh-CN" altLang="en-US" sz="3600" b="1" dirty="0" smtClean="0">
                <a:latin typeface="微软雅黑" panose="020B0503020204020204" pitchFamily="34" charset="-122"/>
                <a:ea typeface="微软雅黑" panose="020B0503020204020204" pitchFamily="34" charset="-122"/>
                <a:cs typeface="Segoe UI Semilight" panose="020B0402040204020203" pitchFamily="34" charset="0"/>
              </a:rPr>
              <a:t>打基础</a:t>
            </a:r>
            <a:endParaRPr lang="en-US" altLang="zh-CN" sz="3600" b="1" dirty="0">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13" name="矩形 12"/>
          <p:cNvSpPr/>
          <p:nvPr/>
        </p:nvSpPr>
        <p:spPr>
          <a:xfrm rot="16200000">
            <a:off x="791859" y="3422130"/>
            <a:ext cx="5966863" cy="904875"/>
          </a:xfrm>
          <a:prstGeom prst="rect">
            <a:avLst/>
          </a:prstGeom>
          <a:solidFill>
            <a:srgbClr val="FFCF0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3469757" y="3279819"/>
            <a:ext cx="611065" cy="923330"/>
          </a:xfrm>
          <a:prstGeom prst="rect">
            <a:avLst/>
          </a:prstGeom>
          <a:noFill/>
        </p:spPr>
        <p:txBody>
          <a:bodyPr wrap="none" rtlCol="0">
            <a:spAutoFit/>
          </a:bodyPr>
          <a:lstStyle/>
          <a:p>
            <a:r>
              <a:rPr lang="en-US" altLang="zh-CN" sz="5400" b="1" dirty="0" smtClean="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2</a:t>
            </a:r>
            <a:endParaRPr lang="zh-CN" altLang="en-US" sz="5400" b="1" dirty="0" smtClean="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16" name="TextBox 15"/>
          <p:cNvSpPr txBox="1"/>
          <p:nvPr/>
        </p:nvSpPr>
        <p:spPr>
          <a:xfrm>
            <a:off x="3469757" y="2222622"/>
            <a:ext cx="611065" cy="923330"/>
          </a:xfrm>
          <a:prstGeom prst="rect">
            <a:avLst/>
          </a:prstGeom>
          <a:noFill/>
        </p:spPr>
        <p:txBody>
          <a:bodyPr wrap="none" rtlCol="0">
            <a:spAutoFit/>
          </a:bodyPr>
          <a:lstStyle/>
          <a:p>
            <a:r>
              <a:rPr lang="en-US" altLang="zh-CN" sz="5400" b="1" dirty="0" smtClean="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1</a:t>
            </a:r>
            <a:endParaRPr lang="zh-CN" altLang="en-US" sz="5400" b="1" dirty="0" smtClean="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
        <p:nvSpPr>
          <p:cNvPr id="17" name="TextBox 16"/>
          <p:cNvSpPr txBox="1"/>
          <p:nvPr/>
        </p:nvSpPr>
        <p:spPr>
          <a:xfrm>
            <a:off x="3469757" y="4394789"/>
            <a:ext cx="611065" cy="923330"/>
          </a:xfrm>
          <a:prstGeom prst="rect">
            <a:avLst/>
          </a:prstGeom>
          <a:noFill/>
        </p:spPr>
        <p:txBody>
          <a:bodyPr wrap="none" rtlCol="0">
            <a:spAutoFit/>
          </a:bodyPr>
          <a:lstStyle/>
          <a:p>
            <a:r>
              <a:rPr lang="en-US" altLang="zh-CN" sz="5400" b="1" dirty="0" smtClean="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3</a:t>
            </a:r>
            <a:endParaRPr lang="zh-CN" altLang="en-US" sz="5400" b="1" dirty="0" smtClean="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3745246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28900" y="2064434"/>
            <a:ext cx="6934200" cy="3170099"/>
          </a:xfrm>
          <a:prstGeom prst="rect">
            <a:avLst/>
          </a:prstGeom>
          <a:noFill/>
        </p:spPr>
        <p:txBody>
          <a:bodyPr wrap="square" rtlCol="0">
            <a:spAutoFit/>
          </a:bodyPr>
          <a:lstStyle/>
          <a:p>
            <a:r>
              <a:rPr lang="zh-CN" altLang="en-US" sz="20000" dirty="0" smtClean="0">
                <a:solidFill>
                  <a:schemeClr val="tx1">
                    <a:lumMod val="85000"/>
                    <a:lumOff val="15000"/>
                  </a:schemeClr>
                </a:solidFill>
                <a:latin typeface="方正正粗黑简体" panose="02000000000000000000" pitchFamily="2" charset="-122"/>
                <a:ea typeface="方正正粗黑简体" panose="02000000000000000000" pitchFamily="2" charset="-122"/>
              </a:rPr>
              <a:t>谢  谢</a:t>
            </a:r>
            <a:endParaRPr lang="zh-CN" altLang="en-US" sz="20000" dirty="0">
              <a:solidFill>
                <a:schemeClr val="tx1">
                  <a:lumMod val="85000"/>
                  <a:lumOff val="15000"/>
                </a:schemeClr>
              </a:solidFill>
              <a:latin typeface="方正正粗黑简体" panose="02000000000000000000" pitchFamily="2" charset="-122"/>
              <a:ea typeface="方正正粗黑简体" panose="02000000000000000000" pitchFamily="2" charset="-122"/>
            </a:endParaRPr>
          </a:p>
        </p:txBody>
      </p:sp>
    </p:spTree>
    <p:extLst>
      <p:ext uri="{BB962C8B-B14F-4D97-AF65-F5344CB8AC3E}">
        <p14:creationId xmlns:p14="http://schemas.microsoft.com/office/powerpoint/2010/main" val="263680194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92" y="3927"/>
            <a:ext cx="12192000" cy="6857999"/>
          </a:xfrm>
          <a:prstGeom prst="rect">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0" y="0"/>
            <a:ext cx="12192000" cy="2253343"/>
            <a:chOff x="0" y="0"/>
            <a:chExt cx="12192000" cy="2253343"/>
          </a:xfrm>
        </p:grpSpPr>
        <p:sp>
          <p:nvSpPr>
            <p:cNvPr id="2" name="矩形 1"/>
            <p:cNvSpPr/>
            <p:nvPr/>
          </p:nvSpPr>
          <p:spPr>
            <a:xfrm>
              <a:off x="0" y="0"/>
              <a:ext cx="12192000" cy="178525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10800000">
              <a:off x="5690523" y="1785257"/>
              <a:ext cx="810954" cy="468086"/>
            </a:xfrm>
            <a:prstGeom prs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275308" y="558708"/>
            <a:ext cx="9641385" cy="738664"/>
          </a:xfrm>
          <a:prstGeom prst="rect">
            <a:avLst/>
          </a:prstGeom>
          <a:noFill/>
        </p:spPr>
        <p:txBody>
          <a:bodyPr wrap="square" rtlCol="0">
            <a:spAutoFit/>
          </a:bodyPr>
          <a:lstStyle/>
          <a:p>
            <a:pPr algn="ctr"/>
            <a:r>
              <a:rPr lang="zh-CN" altLang="en-US" sz="4200" dirty="0" smtClean="0">
                <a:solidFill>
                  <a:schemeClr val="bg1"/>
                </a:solidFill>
                <a:latin typeface="Segoe UI" panose="020B0502040204020203" pitchFamily="34" charset="0"/>
                <a:cs typeface="Segoe UI" panose="020B0502040204020203" pitchFamily="34" charset="0"/>
              </a:rPr>
              <a:t>目        录</a:t>
            </a:r>
          </a:p>
        </p:txBody>
      </p:sp>
      <p:grpSp>
        <p:nvGrpSpPr>
          <p:cNvPr id="21" name="组合 20"/>
          <p:cNvGrpSpPr/>
          <p:nvPr/>
        </p:nvGrpSpPr>
        <p:grpSpPr>
          <a:xfrm>
            <a:off x="6796255" y="2253344"/>
            <a:ext cx="896934" cy="896934"/>
            <a:chOff x="800100" y="4457699"/>
            <a:chExt cx="1890713" cy="1890713"/>
          </a:xfrm>
        </p:grpSpPr>
        <p:sp>
          <p:nvSpPr>
            <p:cNvPr id="22" name="椭圆 21"/>
            <p:cNvSpPr/>
            <p:nvPr/>
          </p:nvSpPr>
          <p:spPr>
            <a:xfrm>
              <a:off x="800100" y="4457699"/>
              <a:ext cx="1890713" cy="1890713"/>
            </a:xfrm>
            <a:prstGeom prst="ellipse">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文本框 16"/>
            <p:cNvSpPr txBox="1"/>
            <p:nvPr/>
          </p:nvSpPr>
          <p:spPr>
            <a:xfrm>
              <a:off x="909639" y="4741335"/>
              <a:ext cx="1671638" cy="1362449"/>
            </a:xfrm>
            <a:prstGeom prst="rect">
              <a:avLst/>
            </a:prstGeom>
            <a:noFill/>
          </p:spPr>
          <p:txBody>
            <a:bodyPr wrap="square" rtlCol="0">
              <a:spAutoFit/>
            </a:bodyPr>
            <a:lstStyle/>
            <a:p>
              <a:pPr algn="ctr"/>
              <a:r>
                <a:rPr lang="en-US" altLang="zh-CN" sz="3600" spc="-150" dirty="0" smtClean="0">
                  <a:solidFill>
                    <a:srgbClr val="FFCF01"/>
                  </a:solidFill>
                  <a:latin typeface="Segoe UI Semilight" panose="020B0402040204020203" pitchFamily="34" charset="0"/>
                  <a:cs typeface="Segoe UI Semilight" panose="020B0402040204020203" pitchFamily="34" charset="0"/>
                </a:rPr>
                <a:t>0 </a:t>
              </a:r>
              <a:r>
                <a:rPr lang="en-US" altLang="zh-CN" sz="3600" spc="-150" dirty="0">
                  <a:solidFill>
                    <a:srgbClr val="FFCF01"/>
                  </a:solidFill>
                  <a:latin typeface="Segoe UI Semilight" panose="020B0402040204020203" pitchFamily="34" charset="0"/>
                  <a:cs typeface="Segoe UI Semilight" panose="020B0402040204020203" pitchFamily="34" charset="0"/>
                </a:rPr>
                <a:t>1</a:t>
              </a:r>
              <a:endParaRPr lang="zh-CN" altLang="en-US" sz="3600" spc="-150" dirty="0">
                <a:solidFill>
                  <a:srgbClr val="FFCF01"/>
                </a:solidFill>
                <a:latin typeface="Segoe UI Semilight" panose="020B0402040204020203" pitchFamily="34" charset="0"/>
                <a:cs typeface="Segoe UI Semilight" panose="020B0402040204020203" pitchFamily="34" charset="0"/>
              </a:endParaRPr>
            </a:p>
          </p:txBody>
        </p:sp>
      </p:grpSp>
      <p:grpSp>
        <p:nvGrpSpPr>
          <p:cNvPr id="33" name="组合 32"/>
          <p:cNvGrpSpPr/>
          <p:nvPr/>
        </p:nvGrpSpPr>
        <p:grpSpPr>
          <a:xfrm>
            <a:off x="6790163" y="3298373"/>
            <a:ext cx="896934" cy="896934"/>
            <a:chOff x="800100" y="4457699"/>
            <a:chExt cx="1890713" cy="1890713"/>
          </a:xfrm>
        </p:grpSpPr>
        <p:sp>
          <p:nvSpPr>
            <p:cNvPr id="34" name="椭圆 33"/>
            <p:cNvSpPr/>
            <p:nvPr/>
          </p:nvSpPr>
          <p:spPr>
            <a:xfrm>
              <a:off x="800100" y="4457699"/>
              <a:ext cx="1890713" cy="1890713"/>
            </a:xfrm>
            <a:prstGeom prst="ellipse">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文本框 16"/>
            <p:cNvSpPr txBox="1"/>
            <p:nvPr/>
          </p:nvSpPr>
          <p:spPr>
            <a:xfrm>
              <a:off x="909639" y="4741335"/>
              <a:ext cx="1671638" cy="1362449"/>
            </a:xfrm>
            <a:prstGeom prst="rect">
              <a:avLst/>
            </a:prstGeom>
            <a:noFill/>
          </p:spPr>
          <p:txBody>
            <a:bodyPr wrap="square" rtlCol="0">
              <a:spAutoFit/>
            </a:bodyPr>
            <a:lstStyle/>
            <a:p>
              <a:pPr algn="ctr"/>
              <a:r>
                <a:rPr lang="en-US" altLang="zh-CN" sz="3600" spc="-150" dirty="0" smtClean="0">
                  <a:solidFill>
                    <a:srgbClr val="FFCF01"/>
                  </a:solidFill>
                  <a:latin typeface="Segoe UI Semilight" panose="020B0402040204020203" pitchFamily="34" charset="0"/>
                  <a:cs typeface="Segoe UI Semilight" panose="020B0402040204020203" pitchFamily="34" charset="0"/>
                </a:rPr>
                <a:t>0 2</a:t>
              </a:r>
              <a:endParaRPr lang="zh-CN" altLang="en-US" sz="3600" spc="-150" dirty="0">
                <a:solidFill>
                  <a:srgbClr val="FFCF01"/>
                </a:solidFill>
                <a:latin typeface="Segoe UI Semilight" panose="020B0402040204020203" pitchFamily="34" charset="0"/>
                <a:cs typeface="Segoe UI Semilight" panose="020B0402040204020203" pitchFamily="34" charset="0"/>
              </a:endParaRPr>
            </a:p>
          </p:txBody>
        </p:sp>
      </p:grpSp>
      <p:grpSp>
        <p:nvGrpSpPr>
          <p:cNvPr id="36" name="组合 35"/>
          <p:cNvGrpSpPr/>
          <p:nvPr/>
        </p:nvGrpSpPr>
        <p:grpSpPr>
          <a:xfrm>
            <a:off x="6804677" y="4321626"/>
            <a:ext cx="896934" cy="896934"/>
            <a:chOff x="800100" y="4457699"/>
            <a:chExt cx="1890713" cy="1890713"/>
          </a:xfrm>
        </p:grpSpPr>
        <p:sp>
          <p:nvSpPr>
            <p:cNvPr id="37" name="椭圆 36"/>
            <p:cNvSpPr/>
            <p:nvPr/>
          </p:nvSpPr>
          <p:spPr>
            <a:xfrm>
              <a:off x="800100" y="4457699"/>
              <a:ext cx="1890713" cy="1890713"/>
            </a:xfrm>
            <a:prstGeom prst="ellipse">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文本框 16"/>
            <p:cNvSpPr txBox="1"/>
            <p:nvPr/>
          </p:nvSpPr>
          <p:spPr>
            <a:xfrm>
              <a:off x="909639" y="4741335"/>
              <a:ext cx="1671638" cy="1362448"/>
            </a:xfrm>
            <a:prstGeom prst="rect">
              <a:avLst/>
            </a:prstGeom>
            <a:noFill/>
          </p:spPr>
          <p:txBody>
            <a:bodyPr wrap="square" rtlCol="0">
              <a:spAutoFit/>
            </a:bodyPr>
            <a:lstStyle/>
            <a:p>
              <a:pPr algn="ctr"/>
              <a:r>
                <a:rPr lang="en-US" altLang="zh-CN" sz="3600" spc="-150" dirty="0" smtClean="0">
                  <a:solidFill>
                    <a:srgbClr val="FFCF01"/>
                  </a:solidFill>
                  <a:latin typeface="Segoe UI Semilight" panose="020B0402040204020203" pitchFamily="34" charset="0"/>
                  <a:cs typeface="Segoe UI Semilight" panose="020B0402040204020203" pitchFamily="34" charset="0"/>
                </a:rPr>
                <a:t>0 3</a:t>
              </a:r>
              <a:endParaRPr lang="zh-CN" altLang="en-US" sz="3600" spc="-150" dirty="0">
                <a:solidFill>
                  <a:srgbClr val="FFCF01"/>
                </a:solidFill>
                <a:latin typeface="Segoe UI Semilight" panose="020B0402040204020203" pitchFamily="34" charset="0"/>
                <a:cs typeface="Segoe UI Semilight" panose="020B0402040204020203" pitchFamily="34" charset="0"/>
              </a:endParaRPr>
            </a:p>
          </p:txBody>
        </p:sp>
      </p:grpSp>
      <p:grpSp>
        <p:nvGrpSpPr>
          <p:cNvPr id="39" name="组合 38"/>
          <p:cNvGrpSpPr/>
          <p:nvPr/>
        </p:nvGrpSpPr>
        <p:grpSpPr>
          <a:xfrm>
            <a:off x="6804677" y="5381169"/>
            <a:ext cx="896934" cy="896934"/>
            <a:chOff x="800100" y="4457699"/>
            <a:chExt cx="1890713" cy="1890713"/>
          </a:xfrm>
        </p:grpSpPr>
        <p:sp>
          <p:nvSpPr>
            <p:cNvPr id="40" name="椭圆 39"/>
            <p:cNvSpPr/>
            <p:nvPr/>
          </p:nvSpPr>
          <p:spPr>
            <a:xfrm>
              <a:off x="800100" y="4457699"/>
              <a:ext cx="1890713" cy="1890713"/>
            </a:xfrm>
            <a:prstGeom prst="ellipse">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文本框 16"/>
            <p:cNvSpPr txBox="1"/>
            <p:nvPr/>
          </p:nvSpPr>
          <p:spPr>
            <a:xfrm>
              <a:off x="909639" y="4741335"/>
              <a:ext cx="1671638" cy="1362449"/>
            </a:xfrm>
            <a:prstGeom prst="rect">
              <a:avLst/>
            </a:prstGeom>
            <a:noFill/>
          </p:spPr>
          <p:txBody>
            <a:bodyPr wrap="square" rtlCol="0">
              <a:spAutoFit/>
            </a:bodyPr>
            <a:lstStyle/>
            <a:p>
              <a:pPr algn="ctr"/>
              <a:r>
                <a:rPr lang="en-US" altLang="zh-CN" sz="3600" spc="-150" dirty="0" smtClean="0">
                  <a:solidFill>
                    <a:srgbClr val="FFCF01"/>
                  </a:solidFill>
                  <a:latin typeface="Segoe UI Semilight" panose="020B0402040204020203" pitchFamily="34" charset="0"/>
                  <a:cs typeface="Segoe UI Semilight" panose="020B0402040204020203" pitchFamily="34" charset="0"/>
                </a:rPr>
                <a:t>0 4</a:t>
              </a:r>
              <a:endParaRPr lang="zh-CN" altLang="en-US" sz="3600" spc="-150" dirty="0">
                <a:solidFill>
                  <a:srgbClr val="FFCF01"/>
                </a:solidFill>
                <a:latin typeface="Segoe UI Semilight" panose="020B0402040204020203" pitchFamily="34" charset="0"/>
                <a:cs typeface="Segoe UI Semilight" panose="020B0402040204020203" pitchFamily="34" charset="0"/>
              </a:endParaRPr>
            </a:p>
          </p:txBody>
        </p:sp>
      </p:grpSp>
      <p:sp>
        <p:nvSpPr>
          <p:cNvPr id="8" name="TextBox 7"/>
          <p:cNvSpPr txBox="1"/>
          <p:nvPr/>
        </p:nvSpPr>
        <p:spPr>
          <a:xfrm>
            <a:off x="7895771" y="2369380"/>
            <a:ext cx="2991894" cy="769441"/>
          </a:xfrm>
          <a:prstGeom prst="rect">
            <a:avLst/>
          </a:prstGeom>
          <a:noFill/>
        </p:spPr>
        <p:txBody>
          <a:bodyPr wrap="square" rtlCol="0">
            <a:spAutoFit/>
          </a:bodyPr>
          <a:lstStyle/>
          <a:p>
            <a:r>
              <a:rPr lang="zh-CN" altLang="en-US" sz="4400" dirty="0" smtClean="0">
                <a:latin typeface="华文行楷" panose="02010800040101010101" pitchFamily="2" charset="-122"/>
                <a:ea typeface="华文行楷" panose="02010800040101010101" pitchFamily="2" charset="-122"/>
                <a:cs typeface="Segoe UI Semilight" panose="020B0402040204020203" pitchFamily="34" charset="0"/>
              </a:rPr>
              <a:t>项目</a:t>
            </a:r>
            <a:r>
              <a:rPr lang="zh-CN" altLang="en-US" sz="4400" dirty="0">
                <a:latin typeface="华文行楷" panose="02010800040101010101" pitchFamily="2" charset="-122"/>
                <a:ea typeface="华文行楷" panose="02010800040101010101" pitchFamily="2" charset="-122"/>
                <a:cs typeface="Segoe UI Semilight" panose="020B0402040204020203" pitchFamily="34" charset="0"/>
              </a:rPr>
              <a:t>成员</a:t>
            </a:r>
            <a:endParaRPr lang="zh-CN" altLang="en-US" sz="4400" dirty="0" smtClean="0">
              <a:latin typeface="华文行楷" panose="02010800040101010101" pitchFamily="2" charset="-122"/>
              <a:ea typeface="华文行楷" panose="02010800040101010101" pitchFamily="2" charset="-122"/>
              <a:cs typeface="Segoe UI Semilight" panose="020B0402040204020203" pitchFamily="34" charset="0"/>
            </a:endParaRPr>
          </a:p>
        </p:txBody>
      </p:sp>
      <p:sp>
        <p:nvSpPr>
          <p:cNvPr id="42" name="TextBox 41"/>
          <p:cNvSpPr txBox="1"/>
          <p:nvPr/>
        </p:nvSpPr>
        <p:spPr>
          <a:xfrm>
            <a:off x="7895771" y="3402149"/>
            <a:ext cx="2991894" cy="769441"/>
          </a:xfrm>
          <a:prstGeom prst="rect">
            <a:avLst/>
          </a:prstGeom>
          <a:noFill/>
        </p:spPr>
        <p:txBody>
          <a:bodyPr wrap="square" rtlCol="0">
            <a:spAutoFit/>
          </a:bodyPr>
          <a:lstStyle/>
          <a:p>
            <a:r>
              <a:rPr lang="zh-CN" altLang="en-US" sz="4400" dirty="0" smtClean="0">
                <a:latin typeface="华文行楷" panose="02010800040101010101" pitchFamily="2" charset="-122"/>
                <a:ea typeface="华文行楷" panose="02010800040101010101" pitchFamily="2" charset="-122"/>
                <a:cs typeface="Segoe UI Semilight" panose="020B0402040204020203" pitchFamily="34" charset="0"/>
              </a:rPr>
              <a:t>项目</a:t>
            </a:r>
            <a:r>
              <a:rPr lang="zh-CN" altLang="en-US" sz="4400" dirty="0">
                <a:latin typeface="华文行楷" panose="02010800040101010101" pitchFamily="2" charset="-122"/>
                <a:ea typeface="华文行楷" panose="02010800040101010101" pitchFamily="2" charset="-122"/>
                <a:cs typeface="Segoe UI Semilight" panose="020B0402040204020203" pitchFamily="34" charset="0"/>
              </a:rPr>
              <a:t>介绍</a:t>
            </a:r>
            <a:endParaRPr lang="zh-CN" altLang="en-US" sz="4400" dirty="0" smtClean="0">
              <a:latin typeface="华文行楷" panose="02010800040101010101" pitchFamily="2" charset="-122"/>
              <a:ea typeface="华文行楷" panose="02010800040101010101" pitchFamily="2" charset="-122"/>
              <a:cs typeface="Segoe UI Semilight" panose="020B0402040204020203" pitchFamily="34" charset="0"/>
            </a:endParaRPr>
          </a:p>
        </p:txBody>
      </p:sp>
      <p:sp>
        <p:nvSpPr>
          <p:cNvPr id="43" name="TextBox 42"/>
          <p:cNvSpPr txBox="1"/>
          <p:nvPr/>
        </p:nvSpPr>
        <p:spPr>
          <a:xfrm>
            <a:off x="7895771" y="4425402"/>
            <a:ext cx="2991894" cy="769441"/>
          </a:xfrm>
          <a:prstGeom prst="rect">
            <a:avLst/>
          </a:prstGeom>
          <a:noFill/>
        </p:spPr>
        <p:txBody>
          <a:bodyPr wrap="square" rtlCol="0">
            <a:spAutoFit/>
          </a:bodyPr>
          <a:lstStyle/>
          <a:p>
            <a:r>
              <a:rPr lang="zh-CN" altLang="en-US" sz="4400" dirty="0" smtClean="0">
                <a:latin typeface="华文行楷" panose="02010800040101010101" pitchFamily="2" charset="-122"/>
                <a:ea typeface="华文行楷" panose="02010800040101010101" pitchFamily="2" charset="-122"/>
                <a:cs typeface="Segoe UI Semilight" panose="020B0402040204020203" pitchFamily="34" charset="0"/>
              </a:rPr>
              <a:t>项目应用</a:t>
            </a:r>
          </a:p>
        </p:txBody>
      </p:sp>
      <p:sp>
        <p:nvSpPr>
          <p:cNvPr id="44" name="TextBox 43"/>
          <p:cNvSpPr txBox="1"/>
          <p:nvPr/>
        </p:nvSpPr>
        <p:spPr>
          <a:xfrm>
            <a:off x="7895771" y="5444915"/>
            <a:ext cx="2991894" cy="769441"/>
          </a:xfrm>
          <a:prstGeom prst="rect">
            <a:avLst/>
          </a:prstGeom>
          <a:noFill/>
        </p:spPr>
        <p:txBody>
          <a:bodyPr wrap="square" rtlCol="0">
            <a:spAutoFit/>
          </a:bodyPr>
          <a:lstStyle/>
          <a:p>
            <a:r>
              <a:rPr lang="zh-CN" altLang="en-US" sz="4400" dirty="0" smtClean="0">
                <a:latin typeface="华文行楷" panose="02010800040101010101" pitchFamily="2" charset="-122"/>
                <a:ea typeface="华文行楷" panose="02010800040101010101" pitchFamily="2" charset="-122"/>
                <a:cs typeface="Segoe UI Semilight" panose="020B0402040204020203" pitchFamily="34" charset="0"/>
              </a:rPr>
              <a:t>项目意义</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463" y="2080506"/>
            <a:ext cx="4133850" cy="4133850"/>
          </a:xfrm>
          <a:prstGeom prst="rect">
            <a:avLst/>
          </a:prstGeom>
        </p:spPr>
      </p:pic>
    </p:spTree>
    <p:extLst>
      <p:ext uri="{BB962C8B-B14F-4D97-AF65-F5344CB8AC3E}">
        <p14:creationId xmlns:p14="http://schemas.microsoft.com/office/powerpoint/2010/main" val="3805857147"/>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
            <a:ext cx="12192002" cy="6858001"/>
          </a:xfrm>
          <a:prstGeom prst="rect">
            <a:avLst/>
          </a:prstGeom>
        </p:spPr>
      </p:pic>
      <p:sp>
        <p:nvSpPr>
          <p:cNvPr id="13" name="矩形 12"/>
          <p:cNvSpPr/>
          <p:nvPr/>
        </p:nvSpPr>
        <p:spPr>
          <a:xfrm>
            <a:off x="0" y="5048250"/>
            <a:ext cx="12192000" cy="1809750"/>
          </a:xfrm>
          <a:prstGeom prst="rect">
            <a:avLst/>
          </a:prstGeom>
          <a:solidFill>
            <a:srgbClr val="FFCF0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743201" y="5141445"/>
            <a:ext cx="4648199" cy="1446550"/>
          </a:xfrm>
          <a:prstGeom prst="rect">
            <a:avLst/>
          </a:prstGeom>
          <a:noFill/>
        </p:spPr>
        <p:txBody>
          <a:bodyPr wrap="square" rtlCol="0">
            <a:spAutoFit/>
          </a:bodyPr>
          <a:lstStyle/>
          <a:p>
            <a:r>
              <a:rPr lang="zh-CN" altLang="en-US" sz="4400" b="1" dirty="0" smtClean="0">
                <a:solidFill>
                  <a:schemeClr val="tx1">
                    <a:lumMod val="85000"/>
                    <a:lumOff val="15000"/>
                  </a:schemeClr>
                </a:solidFill>
                <a:latin typeface="Adobe 楷体 Std R" pitchFamily="18" charset="-122"/>
                <a:ea typeface="Adobe 楷体 Std R" pitchFamily="18" charset="-122"/>
                <a:cs typeface="Open Sans" panose="020B0606030504020204" pitchFamily="34" charset="0"/>
              </a:rPr>
              <a:t>项目</a:t>
            </a:r>
            <a:r>
              <a:rPr lang="zh-CN" altLang="en-US" sz="4400" b="1" dirty="0">
                <a:solidFill>
                  <a:schemeClr val="tx1">
                    <a:lumMod val="85000"/>
                    <a:lumOff val="15000"/>
                  </a:schemeClr>
                </a:solidFill>
                <a:latin typeface="Adobe 楷体 Std R" pitchFamily="18" charset="-122"/>
                <a:ea typeface="Adobe 楷体 Std R" pitchFamily="18" charset="-122"/>
                <a:cs typeface="Open Sans" panose="020B0606030504020204" pitchFamily="34" charset="0"/>
              </a:rPr>
              <a:t>成员</a:t>
            </a:r>
          </a:p>
          <a:p>
            <a:endParaRPr lang="zh-CN" altLang="en-US" sz="4400" b="1" dirty="0">
              <a:solidFill>
                <a:schemeClr val="tx1">
                  <a:lumMod val="85000"/>
                  <a:lumOff val="15000"/>
                </a:schemeClr>
              </a:solidFill>
              <a:latin typeface="Adobe 楷体 Std R" pitchFamily="18" charset="-122"/>
              <a:ea typeface="Adobe 楷体 Std R" pitchFamily="18" charset="-122"/>
              <a:cs typeface="Open Sans" panose="020B0606030504020204" pitchFamily="34" charset="0"/>
            </a:endParaRPr>
          </a:p>
        </p:txBody>
      </p:sp>
      <p:sp>
        <p:nvSpPr>
          <p:cNvPr id="21" name="文本框 20"/>
          <p:cNvSpPr txBox="1"/>
          <p:nvPr/>
        </p:nvSpPr>
        <p:spPr>
          <a:xfrm>
            <a:off x="2743201" y="5803165"/>
            <a:ext cx="7022466" cy="954107"/>
          </a:xfrm>
          <a:prstGeom prst="rect">
            <a:avLst/>
          </a:prstGeom>
          <a:noFill/>
        </p:spPr>
        <p:txBody>
          <a:bodyPr wrap="square" rtlCol="0">
            <a:spAutoFit/>
          </a:bodyPr>
          <a:lstStyle/>
          <a:p>
            <a:r>
              <a:rPr lang="en-US" altLang="zh-CN" sz="2800" i="1" dirty="0" smtClean="0">
                <a:solidFill>
                  <a:schemeClr val="bg1"/>
                </a:solidFill>
                <a:latin typeface="Segoe UI Semilight" panose="020B0402040204020203" pitchFamily="34" charset="0"/>
                <a:cs typeface="Segoe UI Semilight" panose="020B0402040204020203" pitchFamily="34" charset="0"/>
              </a:rPr>
              <a:t>Members </a:t>
            </a:r>
            <a:r>
              <a:rPr lang="en-US" altLang="zh-CN" sz="2800" i="1" dirty="0">
                <a:solidFill>
                  <a:schemeClr val="bg1"/>
                </a:solidFill>
                <a:latin typeface="Segoe UI Semilight" panose="020B0402040204020203" pitchFamily="34" charset="0"/>
                <a:cs typeface="Segoe UI Semilight" panose="020B0402040204020203" pitchFamily="34" charset="0"/>
              </a:rPr>
              <a:t>Of The Project </a:t>
            </a:r>
            <a:endParaRPr lang="zh-CN" altLang="en-US" sz="2800" i="1" dirty="0">
              <a:solidFill>
                <a:schemeClr val="bg1"/>
              </a:solidFill>
              <a:latin typeface="Segoe UI Semilight" panose="020B0402040204020203" pitchFamily="34" charset="0"/>
              <a:cs typeface="Segoe UI Semilight" panose="020B0402040204020203" pitchFamily="34" charset="0"/>
            </a:endParaRPr>
          </a:p>
          <a:p>
            <a:endParaRPr lang="zh-CN" altLang="en-US" sz="2800" i="1" dirty="0">
              <a:solidFill>
                <a:schemeClr val="bg1"/>
              </a:solidFill>
              <a:latin typeface="Segoe UI Semilight" panose="020B0402040204020203" pitchFamily="34" charset="0"/>
              <a:cs typeface="Segoe UI Semilight" panose="020B0402040204020203" pitchFamily="34" charset="0"/>
            </a:endParaRPr>
          </a:p>
        </p:txBody>
      </p:sp>
      <p:sp>
        <p:nvSpPr>
          <p:cNvPr id="9" name="矩形 8"/>
          <p:cNvSpPr/>
          <p:nvPr/>
        </p:nvSpPr>
        <p:spPr>
          <a:xfrm>
            <a:off x="-2" y="1"/>
            <a:ext cx="2380342" cy="5048249"/>
          </a:xfrm>
          <a:prstGeom prst="rect">
            <a:avLst/>
          </a:prstGeom>
          <a:solidFill>
            <a:srgbClr val="FFCF0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44021" y="4591049"/>
            <a:ext cx="1890713" cy="1890713"/>
            <a:chOff x="800100" y="4457699"/>
            <a:chExt cx="1890713" cy="1890713"/>
          </a:xfrm>
        </p:grpSpPr>
        <p:sp>
          <p:nvSpPr>
            <p:cNvPr id="16" name="椭圆 15"/>
            <p:cNvSpPr/>
            <p:nvPr/>
          </p:nvSpPr>
          <p:spPr>
            <a:xfrm>
              <a:off x="800100" y="4457699"/>
              <a:ext cx="1890713" cy="1890713"/>
            </a:xfrm>
            <a:prstGeom prst="ellipse">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p:cNvSpPr txBox="1"/>
            <p:nvPr/>
          </p:nvSpPr>
          <p:spPr>
            <a:xfrm>
              <a:off x="909638" y="4741336"/>
              <a:ext cx="1671637" cy="1323439"/>
            </a:xfrm>
            <a:prstGeom prst="rect">
              <a:avLst/>
            </a:prstGeom>
            <a:noFill/>
          </p:spPr>
          <p:txBody>
            <a:bodyPr wrap="square" rtlCol="0">
              <a:spAutoFit/>
            </a:bodyPr>
            <a:lstStyle/>
            <a:p>
              <a:pPr algn="ctr"/>
              <a:r>
                <a:rPr lang="en-US" altLang="zh-CN" sz="8000" spc="-150" dirty="0" smtClean="0">
                  <a:solidFill>
                    <a:srgbClr val="FFCF01"/>
                  </a:solidFill>
                  <a:latin typeface="Segoe UI Semilight" panose="020B0402040204020203" pitchFamily="34" charset="0"/>
                  <a:cs typeface="Segoe UI Semilight" panose="020B0402040204020203" pitchFamily="34" charset="0"/>
                </a:rPr>
                <a:t>0 1</a:t>
              </a:r>
              <a:endParaRPr lang="zh-CN" altLang="en-US" sz="8000" spc="-150" dirty="0">
                <a:solidFill>
                  <a:srgbClr val="FFCF0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99054339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0" y="6324998"/>
            <a:ext cx="12192000" cy="535306"/>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12165" y="267548"/>
            <a:ext cx="5396698" cy="584775"/>
          </a:xfrm>
          <a:prstGeom prst="rect">
            <a:avLst/>
          </a:prstGeom>
          <a:noFill/>
        </p:spPr>
        <p:txBody>
          <a:bodyPr wrap="square" rtlCol="0">
            <a:spAutoFit/>
          </a:bodyPr>
          <a:lstStyle/>
          <a:p>
            <a:pPr algn="ctr"/>
            <a:r>
              <a:rPr lang="en-US" altLang="zh-CN" sz="3200" dirty="0" smtClean="0">
                <a:solidFill>
                  <a:schemeClr val="tx1">
                    <a:lumMod val="85000"/>
                    <a:lumOff val="15000"/>
                  </a:schemeClr>
                </a:solidFill>
                <a:latin typeface="Fira Sans" panose="020B0503050000020004" pitchFamily="34" charset="0"/>
              </a:rPr>
              <a:t>Our   Team</a:t>
            </a:r>
          </a:p>
        </p:txBody>
      </p:sp>
      <p:sp>
        <p:nvSpPr>
          <p:cNvPr id="23" name="正五边形 22"/>
          <p:cNvSpPr/>
          <p:nvPr/>
        </p:nvSpPr>
        <p:spPr>
          <a:xfrm rot="2178223">
            <a:off x="4379445" y="1306860"/>
            <a:ext cx="3737974" cy="3645280"/>
          </a:xfrm>
          <a:prstGeom prst="pent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rot="2157230">
            <a:off x="6735252" y="1247964"/>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0098" tIns="280098" rIns="280098" bIns="280098"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11" name="任意多边形 10"/>
          <p:cNvSpPr/>
          <p:nvPr/>
        </p:nvSpPr>
        <p:spPr>
          <a:xfrm rot="2157230">
            <a:off x="7334684" y="3249507"/>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0098" tIns="280098" rIns="280098" bIns="280098"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17" name="任意多边形 16"/>
          <p:cNvSpPr/>
          <p:nvPr/>
        </p:nvSpPr>
        <p:spPr>
          <a:xfrm rot="2157230">
            <a:off x="4448675" y="1212479"/>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0098" tIns="280098" rIns="280098" bIns="280098" numCol="1" spcCol="1270" anchor="ctr" anchorCtr="0">
            <a:noAutofit/>
          </a:bodyPr>
          <a:lstStyle/>
          <a:p>
            <a:pPr lvl="0" algn="ctr" defTabSz="1422400">
              <a:lnSpc>
                <a:spcPct val="90000"/>
              </a:lnSpc>
              <a:spcBef>
                <a:spcPct val="0"/>
              </a:spcBef>
              <a:spcAft>
                <a:spcPct val="35000"/>
              </a:spcAft>
            </a:pPr>
            <a:endParaRPr lang="zh-CN" altLang="en-US" sz="3200" kern="1200"/>
          </a:p>
        </p:txBody>
      </p:sp>
      <p:cxnSp>
        <p:nvCxnSpPr>
          <p:cNvPr id="20" name="直接连接符 19"/>
          <p:cNvCxnSpPr/>
          <p:nvPr/>
        </p:nvCxnSpPr>
        <p:spPr>
          <a:xfrm flipV="1">
            <a:off x="0" y="559935"/>
            <a:ext cx="4672762" cy="35150"/>
          </a:xfrm>
          <a:prstGeom prst="line">
            <a:avLst/>
          </a:prstGeom>
          <a:ln w="28575">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7547428" y="554090"/>
            <a:ext cx="4644573" cy="48248"/>
          </a:xfrm>
          <a:prstGeom prst="line">
            <a:avLst/>
          </a:prstGeom>
          <a:ln w="28575">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837696" y="1610153"/>
            <a:ext cx="2463013" cy="707886"/>
          </a:xfrm>
          <a:prstGeom prst="rect">
            <a:avLst/>
          </a:prstGeom>
        </p:spPr>
        <p:txBody>
          <a:bodyPr wrap="square">
            <a:spAutoFit/>
          </a:bodyPr>
          <a:lstStyle/>
          <a:p>
            <a:pPr algn="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数学模型的建立</a:t>
            </a:r>
            <a:endPar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endParaRPr>
          </a:p>
          <a:p>
            <a:pPr algn="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数计学院</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9" name="文本框 58"/>
          <p:cNvSpPr txBox="1"/>
          <p:nvPr/>
        </p:nvSpPr>
        <p:spPr>
          <a:xfrm>
            <a:off x="2265194" y="1034031"/>
            <a:ext cx="2047704" cy="646331"/>
          </a:xfrm>
          <a:prstGeom prst="rect">
            <a:avLst/>
          </a:prstGeom>
          <a:noFill/>
        </p:spPr>
        <p:txBody>
          <a:bodyPr wrap="square" rtlCol="0">
            <a:spAutoFit/>
          </a:bodyPr>
          <a:lstStyle/>
          <a:p>
            <a:pPr algn="r"/>
            <a:r>
              <a:rPr lang="zh-CN" altLang="en-US" sz="3600" dirty="0" smtClean="0">
                <a:solidFill>
                  <a:schemeClr val="tx1">
                    <a:lumMod val="85000"/>
                    <a:lumOff val="1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Segoe UI Semilight" panose="020B0402040204020203" pitchFamily="34" charset="0"/>
              </a:rPr>
              <a:t>邓雅琴</a:t>
            </a:r>
          </a:p>
        </p:txBody>
      </p:sp>
      <p:sp>
        <p:nvSpPr>
          <p:cNvPr id="60" name="Freeform 5"/>
          <p:cNvSpPr>
            <a:spLocks noEditPoints="1"/>
          </p:cNvSpPr>
          <p:nvPr/>
        </p:nvSpPr>
        <p:spPr bwMode="auto">
          <a:xfrm>
            <a:off x="4672762" y="1426011"/>
            <a:ext cx="440835" cy="538301"/>
          </a:xfrm>
          <a:custGeom>
            <a:avLst/>
            <a:gdLst>
              <a:gd name="T0" fmla="*/ 162 w 206"/>
              <a:gd name="T1" fmla="*/ 102 h 252"/>
              <a:gd name="T2" fmla="*/ 183 w 206"/>
              <a:gd name="T3" fmla="*/ 107 h 252"/>
              <a:gd name="T4" fmla="*/ 183 w 206"/>
              <a:gd name="T5" fmla="*/ 116 h 252"/>
              <a:gd name="T6" fmla="*/ 155 w 206"/>
              <a:gd name="T7" fmla="*/ 116 h 252"/>
              <a:gd name="T8" fmla="*/ 162 w 206"/>
              <a:gd name="T9" fmla="*/ 102 h 252"/>
              <a:gd name="T10" fmla="*/ 70 w 206"/>
              <a:gd name="T11" fmla="*/ 173 h 252"/>
              <a:gd name="T12" fmla="*/ 91 w 206"/>
              <a:gd name="T13" fmla="*/ 143 h 252"/>
              <a:gd name="T14" fmla="*/ 113 w 206"/>
              <a:gd name="T15" fmla="*/ 170 h 252"/>
              <a:gd name="T16" fmla="*/ 84 w 206"/>
              <a:gd name="T17" fmla="*/ 195 h 252"/>
              <a:gd name="T18" fmla="*/ 71 w 206"/>
              <a:gd name="T19" fmla="*/ 198 h 252"/>
              <a:gd name="T20" fmla="*/ 0 w 206"/>
              <a:gd name="T21" fmla="*/ 176 h 252"/>
              <a:gd name="T22" fmla="*/ 0 w 206"/>
              <a:gd name="T23" fmla="*/ 164 h 252"/>
              <a:gd name="T24" fmla="*/ 70 w 206"/>
              <a:gd name="T25" fmla="*/ 173 h 252"/>
              <a:gd name="T26" fmla="*/ 113 w 206"/>
              <a:gd name="T27" fmla="*/ 98 h 252"/>
              <a:gd name="T28" fmla="*/ 129 w 206"/>
              <a:gd name="T29" fmla="*/ 65 h 252"/>
              <a:gd name="T30" fmla="*/ 102 w 206"/>
              <a:gd name="T31" fmla="*/ 71 h 252"/>
              <a:gd name="T32" fmla="*/ 113 w 206"/>
              <a:gd name="T33" fmla="*/ 98 h 252"/>
              <a:gd name="T34" fmla="*/ 169 w 206"/>
              <a:gd name="T35" fmla="*/ 67 h 252"/>
              <a:gd name="T36" fmla="*/ 168 w 206"/>
              <a:gd name="T37" fmla="*/ 71 h 252"/>
              <a:gd name="T38" fmla="*/ 141 w 206"/>
              <a:gd name="T39" fmla="*/ 126 h 252"/>
              <a:gd name="T40" fmla="*/ 188 w 206"/>
              <a:gd name="T41" fmla="*/ 174 h 252"/>
              <a:gd name="T42" fmla="*/ 192 w 206"/>
              <a:gd name="T43" fmla="*/ 181 h 252"/>
              <a:gd name="T44" fmla="*/ 206 w 206"/>
              <a:gd name="T45" fmla="*/ 252 h 252"/>
              <a:gd name="T46" fmla="*/ 195 w 206"/>
              <a:gd name="T47" fmla="*/ 252 h 252"/>
              <a:gd name="T48" fmla="*/ 169 w 206"/>
              <a:gd name="T49" fmla="*/ 191 h 252"/>
              <a:gd name="T50" fmla="*/ 107 w 206"/>
              <a:gd name="T51" fmla="*/ 151 h 252"/>
              <a:gd name="T52" fmla="*/ 100 w 206"/>
              <a:gd name="T53" fmla="*/ 124 h 252"/>
              <a:gd name="T54" fmla="*/ 103 w 206"/>
              <a:gd name="T55" fmla="*/ 119 h 252"/>
              <a:gd name="T56" fmla="*/ 113 w 206"/>
              <a:gd name="T57" fmla="*/ 125 h 252"/>
              <a:gd name="T58" fmla="*/ 115 w 206"/>
              <a:gd name="T59" fmla="*/ 121 h 252"/>
              <a:gd name="T60" fmla="*/ 107 w 206"/>
              <a:gd name="T61" fmla="*/ 110 h 252"/>
              <a:gd name="T62" fmla="*/ 105 w 206"/>
              <a:gd name="T63" fmla="*/ 107 h 252"/>
              <a:gd name="T64" fmla="*/ 80 w 206"/>
              <a:gd name="T65" fmla="*/ 70 h 252"/>
              <a:gd name="T66" fmla="*/ 79 w 206"/>
              <a:gd name="T67" fmla="*/ 68 h 252"/>
              <a:gd name="T68" fmla="*/ 84 w 206"/>
              <a:gd name="T69" fmla="*/ 58 h 252"/>
              <a:gd name="T70" fmla="*/ 138 w 206"/>
              <a:gd name="T71" fmla="*/ 34 h 252"/>
              <a:gd name="T72" fmla="*/ 145 w 206"/>
              <a:gd name="T73" fmla="*/ 32 h 252"/>
              <a:gd name="T74" fmla="*/ 147 w 206"/>
              <a:gd name="T75" fmla="*/ 32 h 252"/>
              <a:gd name="T76" fmla="*/ 171 w 206"/>
              <a:gd name="T77" fmla="*/ 57 h 252"/>
              <a:gd name="T78" fmla="*/ 169 w 206"/>
              <a:gd name="T79" fmla="*/ 67 h 252"/>
              <a:gd name="T80" fmla="*/ 164 w 206"/>
              <a:gd name="T81" fmla="*/ 19 h 252"/>
              <a:gd name="T82" fmla="*/ 182 w 206"/>
              <a:gd name="T83" fmla="*/ 0 h 252"/>
              <a:gd name="T84" fmla="*/ 201 w 206"/>
              <a:gd name="T85" fmla="*/ 19 h 252"/>
              <a:gd name="T86" fmla="*/ 182 w 206"/>
              <a:gd name="T87" fmla="*/ 38 h 252"/>
              <a:gd name="T88" fmla="*/ 164 w 206"/>
              <a:gd name="T89" fmla="*/ 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6" h="252">
                <a:moveTo>
                  <a:pt x="162" y="102"/>
                </a:moveTo>
                <a:cubicBezTo>
                  <a:pt x="183" y="107"/>
                  <a:pt x="183" y="107"/>
                  <a:pt x="183" y="107"/>
                </a:cubicBezTo>
                <a:cubicBezTo>
                  <a:pt x="183" y="116"/>
                  <a:pt x="183" y="116"/>
                  <a:pt x="183" y="116"/>
                </a:cubicBezTo>
                <a:cubicBezTo>
                  <a:pt x="155" y="116"/>
                  <a:pt x="155" y="116"/>
                  <a:pt x="155" y="116"/>
                </a:cubicBezTo>
                <a:cubicBezTo>
                  <a:pt x="162" y="102"/>
                  <a:pt x="162" y="102"/>
                  <a:pt x="162" y="102"/>
                </a:cubicBezTo>
                <a:close/>
                <a:moveTo>
                  <a:pt x="70" y="173"/>
                </a:moveTo>
                <a:cubicBezTo>
                  <a:pt x="91" y="143"/>
                  <a:pt x="91" y="143"/>
                  <a:pt x="91" y="143"/>
                </a:cubicBezTo>
                <a:cubicBezTo>
                  <a:pt x="113" y="170"/>
                  <a:pt x="113" y="170"/>
                  <a:pt x="113" y="170"/>
                </a:cubicBezTo>
                <a:cubicBezTo>
                  <a:pt x="84" y="195"/>
                  <a:pt x="84" y="195"/>
                  <a:pt x="84" y="195"/>
                </a:cubicBezTo>
                <a:cubicBezTo>
                  <a:pt x="81" y="199"/>
                  <a:pt x="76" y="199"/>
                  <a:pt x="71" y="198"/>
                </a:cubicBezTo>
                <a:cubicBezTo>
                  <a:pt x="0" y="176"/>
                  <a:pt x="0" y="176"/>
                  <a:pt x="0" y="176"/>
                </a:cubicBezTo>
                <a:cubicBezTo>
                  <a:pt x="0" y="164"/>
                  <a:pt x="0" y="164"/>
                  <a:pt x="0" y="164"/>
                </a:cubicBezTo>
                <a:cubicBezTo>
                  <a:pt x="70" y="173"/>
                  <a:pt x="70" y="173"/>
                  <a:pt x="70" y="173"/>
                </a:cubicBezTo>
                <a:close/>
                <a:moveTo>
                  <a:pt x="113" y="98"/>
                </a:moveTo>
                <a:cubicBezTo>
                  <a:pt x="129" y="65"/>
                  <a:pt x="129" y="65"/>
                  <a:pt x="129" y="65"/>
                </a:cubicBezTo>
                <a:cubicBezTo>
                  <a:pt x="102" y="71"/>
                  <a:pt x="102" y="71"/>
                  <a:pt x="102" y="71"/>
                </a:cubicBezTo>
                <a:cubicBezTo>
                  <a:pt x="113" y="98"/>
                  <a:pt x="113" y="98"/>
                  <a:pt x="113" y="98"/>
                </a:cubicBezTo>
                <a:close/>
                <a:moveTo>
                  <a:pt x="169" y="67"/>
                </a:moveTo>
                <a:cubicBezTo>
                  <a:pt x="169" y="69"/>
                  <a:pt x="168" y="70"/>
                  <a:pt x="168" y="71"/>
                </a:cubicBezTo>
                <a:cubicBezTo>
                  <a:pt x="141" y="126"/>
                  <a:pt x="141" y="126"/>
                  <a:pt x="141" y="126"/>
                </a:cubicBezTo>
                <a:cubicBezTo>
                  <a:pt x="188" y="174"/>
                  <a:pt x="188" y="174"/>
                  <a:pt x="188" y="174"/>
                </a:cubicBezTo>
                <a:cubicBezTo>
                  <a:pt x="190" y="176"/>
                  <a:pt x="191" y="178"/>
                  <a:pt x="192" y="181"/>
                </a:cubicBezTo>
                <a:cubicBezTo>
                  <a:pt x="206" y="252"/>
                  <a:pt x="206" y="252"/>
                  <a:pt x="206" y="252"/>
                </a:cubicBezTo>
                <a:cubicBezTo>
                  <a:pt x="195" y="252"/>
                  <a:pt x="195" y="252"/>
                  <a:pt x="195" y="252"/>
                </a:cubicBezTo>
                <a:cubicBezTo>
                  <a:pt x="169" y="191"/>
                  <a:pt x="169" y="191"/>
                  <a:pt x="169" y="191"/>
                </a:cubicBezTo>
                <a:cubicBezTo>
                  <a:pt x="157" y="184"/>
                  <a:pt x="116" y="156"/>
                  <a:pt x="107" y="151"/>
                </a:cubicBezTo>
                <a:cubicBezTo>
                  <a:pt x="98" y="145"/>
                  <a:pt x="95" y="134"/>
                  <a:pt x="100" y="124"/>
                </a:cubicBezTo>
                <a:cubicBezTo>
                  <a:pt x="103" y="119"/>
                  <a:pt x="103" y="119"/>
                  <a:pt x="103" y="119"/>
                </a:cubicBezTo>
                <a:cubicBezTo>
                  <a:pt x="113" y="125"/>
                  <a:pt x="113" y="125"/>
                  <a:pt x="113" y="125"/>
                </a:cubicBezTo>
                <a:cubicBezTo>
                  <a:pt x="115" y="121"/>
                  <a:pt x="115" y="121"/>
                  <a:pt x="115" y="121"/>
                </a:cubicBezTo>
                <a:cubicBezTo>
                  <a:pt x="107" y="110"/>
                  <a:pt x="107" y="110"/>
                  <a:pt x="107" y="110"/>
                </a:cubicBezTo>
                <a:cubicBezTo>
                  <a:pt x="105" y="107"/>
                  <a:pt x="105" y="107"/>
                  <a:pt x="105" y="107"/>
                </a:cubicBezTo>
                <a:cubicBezTo>
                  <a:pt x="80" y="70"/>
                  <a:pt x="80" y="70"/>
                  <a:pt x="80" y="70"/>
                </a:cubicBezTo>
                <a:cubicBezTo>
                  <a:pt x="80" y="69"/>
                  <a:pt x="79" y="69"/>
                  <a:pt x="79" y="68"/>
                </a:cubicBezTo>
                <a:cubicBezTo>
                  <a:pt x="78" y="64"/>
                  <a:pt x="80" y="59"/>
                  <a:pt x="84" y="58"/>
                </a:cubicBezTo>
                <a:cubicBezTo>
                  <a:pt x="138" y="34"/>
                  <a:pt x="138" y="34"/>
                  <a:pt x="138" y="34"/>
                </a:cubicBezTo>
                <a:cubicBezTo>
                  <a:pt x="140" y="33"/>
                  <a:pt x="143" y="32"/>
                  <a:pt x="145" y="32"/>
                </a:cubicBezTo>
                <a:cubicBezTo>
                  <a:pt x="145" y="32"/>
                  <a:pt x="146" y="32"/>
                  <a:pt x="147" y="32"/>
                </a:cubicBezTo>
                <a:cubicBezTo>
                  <a:pt x="160" y="32"/>
                  <a:pt x="171" y="43"/>
                  <a:pt x="171" y="57"/>
                </a:cubicBezTo>
                <a:cubicBezTo>
                  <a:pt x="171" y="61"/>
                  <a:pt x="171" y="64"/>
                  <a:pt x="169" y="67"/>
                </a:cubicBezTo>
                <a:close/>
                <a:moveTo>
                  <a:pt x="164" y="19"/>
                </a:moveTo>
                <a:cubicBezTo>
                  <a:pt x="164" y="9"/>
                  <a:pt x="172" y="0"/>
                  <a:pt x="182" y="0"/>
                </a:cubicBezTo>
                <a:cubicBezTo>
                  <a:pt x="193" y="0"/>
                  <a:pt x="201" y="9"/>
                  <a:pt x="201" y="19"/>
                </a:cubicBezTo>
                <a:cubicBezTo>
                  <a:pt x="201" y="29"/>
                  <a:pt x="193" y="38"/>
                  <a:pt x="182" y="38"/>
                </a:cubicBezTo>
                <a:cubicBezTo>
                  <a:pt x="172" y="38"/>
                  <a:pt x="164" y="29"/>
                  <a:pt x="164" y="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1" name="矩形 60"/>
          <p:cNvSpPr/>
          <p:nvPr/>
        </p:nvSpPr>
        <p:spPr>
          <a:xfrm>
            <a:off x="1073171" y="3807983"/>
            <a:ext cx="2674563" cy="707886"/>
          </a:xfrm>
          <a:prstGeom prst="rect">
            <a:avLst/>
          </a:prstGeom>
        </p:spPr>
        <p:txBody>
          <a:bodyPr wrap="square">
            <a:spAutoFit/>
          </a:bodyPr>
          <a:lstStyle/>
          <a:p>
            <a:pPr algn="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数学模型的建立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endParaRPr>
          </a:p>
          <a:p>
            <a:pPr algn="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数计学院</a:t>
            </a:r>
          </a:p>
        </p:txBody>
      </p:sp>
      <p:sp>
        <p:nvSpPr>
          <p:cNvPr id="62" name="文本框 61"/>
          <p:cNvSpPr txBox="1"/>
          <p:nvPr/>
        </p:nvSpPr>
        <p:spPr>
          <a:xfrm>
            <a:off x="1045127" y="3286724"/>
            <a:ext cx="2702607" cy="646331"/>
          </a:xfrm>
          <a:prstGeom prst="rect">
            <a:avLst/>
          </a:prstGeom>
          <a:noFill/>
        </p:spPr>
        <p:txBody>
          <a:bodyPr wrap="square" rtlCol="0">
            <a:spAutoFit/>
          </a:bodyPr>
          <a:lstStyle/>
          <a:p>
            <a:pPr algn="r"/>
            <a:r>
              <a:rPr lang="zh-CN" altLang="en-US" sz="3600" dirty="0">
                <a:solidFill>
                  <a:schemeClr val="tx1">
                    <a:lumMod val="85000"/>
                    <a:lumOff val="1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Segoe UI Semilight" panose="020B0402040204020203" pitchFamily="34" charset="0"/>
              </a:rPr>
              <a:t>匡先华</a:t>
            </a:r>
          </a:p>
        </p:txBody>
      </p:sp>
      <p:sp>
        <p:nvSpPr>
          <p:cNvPr id="63" name="矩形 62"/>
          <p:cNvSpPr/>
          <p:nvPr/>
        </p:nvSpPr>
        <p:spPr>
          <a:xfrm>
            <a:off x="7886116" y="1686020"/>
            <a:ext cx="2463013" cy="707886"/>
          </a:xfrm>
          <a:prstGeom prst="rect">
            <a:avLst/>
          </a:prstGeom>
        </p:spPr>
        <p:txBody>
          <a:bodyPr wrap="square">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硬件设计与实现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endParaRPr>
          </a:p>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电气学院</a:t>
            </a:r>
          </a:p>
        </p:txBody>
      </p:sp>
      <p:sp>
        <p:nvSpPr>
          <p:cNvPr id="64" name="文本框 63"/>
          <p:cNvSpPr txBox="1"/>
          <p:nvPr/>
        </p:nvSpPr>
        <p:spPr>
          <a:xfrm>
            <a:off x="7833455" y="1093437"/>
            <a:ext cx="2463013" cy="646331"/>
          </a:xfrm>
          <a:prstGeom prst="rect">
            <a:avLst/>
          </a:prstGeom>
          <a:noFill/>
        </p:spPr>
        <p:txBody>
          <a:bodyPr wrap="square" rtlCol="0">
            <a:spAutoFit/>
          </a:bodyPr>
          <a:lstStyle/>
          <a:p>
            <a:r>
              <a:rPr lang="zh-CN" altLang="en-US" sz="3600" dirty="0">
                <a:solidFill>
                  <a:schemeClr val="tx1">
                    <a:lumMod val="85000"/>
                    <a:lumOff val="1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Segoe UI Semilight" panose="020B0402040204020203" pitchFamily="34" charset="0"/>
              </a:rPr>
              <a:t>周梦茜</a:t>
            </a:r>
          </a:p>
        </p:txBody>
      </p:sp>
      <p:sp>
        <p:nvSpPr>
          <p:cNvPr id="65" name="矩形 64"/>
          <p:cNvSpPr/>
          <p:nvPr/>
        </p:nvSpPr>
        <p:spPr>
          <a:xfrm>
            <a:off x="8400058" y="3851509"/>
            <a:ext cx="2463013" cy="707886"/>
          </a:xfrm>
          <a:prstGeom prst="rect">
            <a:avLst/>
          </a:prstGeom>
        </p:spPr>
        <p:txBody>
          <a:bodyPr wrap="square">
            <a:spAutoFit/>
          </a:bodyPr>
          <a:lstStyle/>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硬件设计与实现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endParaRPr>
          </a:p>
          <a:p>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电气学院</a:t>
            </a:r>
          </a:p>
        </p:txBody>
      </p:sp>
      <p:sp>
        <p:nvSpPr>
          <p:cNvPr id="66" name="文本框 65"/>
          <p:cNvSpPr txBox="1"/>
          <p:nvPr/>
        </p:nvSpPr>
        <p:spPr>
          <a:xfrm>
            <a:off x="8429182" y="3173979"/>
            <a:ext cx="2463013" cy="646331"/>
          </a:xfrm>
          <a:prstGeom prst="rect">
            <a:avLst/>
          </a:prstGeom>
          <a:noFill/>
        </p:spPr>
        <p:txBody>
          <a:bodyPr wrap="square" rtlCol="0">
            <a:spAutoFit/>
          </a:bodyPr>
          <a:lstStyle/>
          <a:p>
            <a:r>
              <a:rPr lang="zh-CN" altLang="en-US" sz="3600" dirty="0">
                <a:solidFill>
                  <a:schemeClr val="tx1">
                    <a:lumMod val="85000"/>
                    <a:lumOff val="1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Segoe UI Semilight" panose="020B0402040204020203" pitchFamily="34" charset="0"/>
              </a:rPr>
              <a:t>吴燕榕</a:t>
            </a:r>
          </a:p>
        </p:txBody>
      </p:sp>
      <p:sp>
        <p:nvSpPr>
          <p:cNvPr id="67" name="矩形 66"/>
          <p:cNvSpPr/>
          <p:nvPr/>
        </p:nvSpPr>
        <p:spPr>
          <a:xfrm>
            <a:off x="4467075" y="5888421"/>
            <a:ext cx="3566888" cy="400110"/>
          </a:xfrm>
          <a:prstGeom prst="rect">
            <a:avLst/>
          </a:prstGeom>
        </p:spPr>
        <p:txBody>
          <a:bodyPr wrap="square">
            <a:spAutoFit/>
          </a:bodyPr>
          <a:lstStyle/>
          <a:p>
            <a:pPr algn="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模型的编程实现    数计学院</a:t>
            </a:r>
          </a:p>
        </p:txBody>
      </p:sp>
      <p:sp>
        <p:nvSpPr>
          <p:cNvPr id="68" name="文本框 67"/>
          <p:cNvSpPr txBox="1"/>
          <p:nvPr/>
        </p:nvSpPr>
        <p:spPr>
          <a:xfrm>
            <a:off x="4244640" y="5416258"/>
            <a:ext cx="3760770" cy="646331"/>
          </a:xfrm>
          <a:prstGeom prst="rect">
            <a:avLst/>
          </a:prstGeom>
          <a:noFill/>
        </p:spPr>
        <p:txBody>
          <a:bodyPr wrap="square" rtlCol="0">
            <a:spAutoFit/>
          </a:bodyPr>
          <a:lstStyle/>
          <a:p>
            <a:pPr algn="ctr"/>
            <a:r>
              <a:rPr lang="zh-CN" altLang="en-US" sz="3600" dirty="0">
                <a:solidFill>
                  <a:schemeClr val="tx1">
                    <a:lumMod val="85000"/>
                    <a:lumOff val="1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Segoe UI Semilight" panose="020B0402040204020203" pitchFamily="34" charset="0"/>
              </a:rPr>
              <a:t>邓集阶</a:t>
            </a:r>
          </a:p>
        </p:txBody>
      </p:sp>
      <p:sp>
        <p:nvSpPr>
          <p:cNvPr id="69" name="Freeform 21"/>
          <p:cNvSpPr>
            <a:spLocks noEditPoints="1"/>
          </p:cNvSpPr>
          <p:nvPr/>
        </p:nvSpPr>
        <p:spPr bwMode="auto">
          <a:xfrm rot="10800000">
            <a:off x="463465" y="6444343"/>
            <a:ext cx="321452" cy="32075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24 h 192"/>
              <a:gd name="T12" fmla="*/ 168 w 192"/>
              <a:gd name="T13" fmla="*/ 96 h 192"/>
              <a:gd name="T14" fmla="*/ 96 w 192"/>
              <a:gd name="T15" fmla="*/ 168 h 192"/>
              <a:gd name="T16" fmla="*/ 24 w 192"/>
              <a:gd name="T17" fmla="*/ 96 h 192"/>
              <a:gd name="T18" fmla="*/ 96 w 192"/>
              <a:gd name="T19" fmla="*/ 24 h 192"/>
              <a:gd name="T20" fmla="*/ 140 w 192"/>
              <a:gd name="T21" fmla="*/ 88 h 192"/>
              <a:gd name="T22" fmla="*/ 144 w 192"/>
              <a:gd name="T23" fmla="*/ 96 h 192"/>
              <a:gd name="T24" fmla="*/ 140 w 192"/>
              <a:gd name="T25" fmla="*/ 104 h 192"/>
              <a:gd name="T26" fmla="*/ 116 w 192"/>
              <a:gd name="T27" fmla="*/ 128 h 192"/>
              <a:gd name="T28" fmla="*/ 103 w 192"/>
              <a:gd name="T29" fmla="*/ 131 h 192"/>
              <a:gd name="T30" fmla="*/ 96 w 192"/>
              <a:gd name="T31" fmla="*/ 120 h 192"/>
              <a:gd name="T32" fmla="*/ 96 w 192"/>
              <a:gd name="T33" fmla="*/ 108 h 192"/>
              <a:gd name="T34" fmla="*/ 60 w 192"/>
              <a:gd name="T35" fmla="*/ 108 h 192"/>
              <a:gd name="T36" fmla="*/ 48 w 192"/>
              <a:gd name="T37" fmla="*/ 96 h 192"/>
              <a:gd name="T38" fmla="*/ 60 w 192"/>
              <a:gd name="T39" fmla="*/ 84 h 192"/>
              <a:gd name="T40" fmla="*/ 96 w 192"/>
              <a:gd name="T41" fmla="*/ 84 h 192"/>
              <a:gd name="T42" fmla="*/ 96 w 192"/>
              <a:gd name="T43" fmla="*/ 72 h 192"/>
              <a:gd name="T44" fmla="*/ 103 w 192"/>
              <a:gd name="T45" fmla="*/ 61 h 192"/>
              <a:gd name="T46" fmla="*/ 116 w 192"/>
              <a:gd name="T47" fmla="*/ 64 h 192"/>
              <a:gd name="T48" fmla="*/ 140 w 192"/>
              <a:gd name="T49"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24"/>
                </a:moveTo>
                <a:cubicBezTo>
                  <a:pt x="136" y="24"/>
                  <a:pt x="168" y="56"/>
                  <a:pt x="168" y="96"/>
                </a:cubicBezTo>
                <a:cubicBezTo>
                  <a:pt x="168" y="136"/>
                  <a:pt x="136" y="168"/>
                  <a:pt x="96" y="168"/>
                </a:cubicBezTo>
                <a:cubicBezTo>
                  <a:pt x="56" y="168"/>
                  <a:pt x="24" y="136"/>
                  <a:pt x="24" y="96"/>
                </a:cubicBezTo>
                <a:cubicBezTo>
                  <a:pt x="24" y="56"/>
                  <a:pt x="56" y="24"/>
                  <a:pt x="96" y="24"/>
                </a:cubicBezTo>
                <a:close/>
                <a:moveTo>
                  <a:pt x="140" y="88"/>
                </a:moveTo>
                <a:cubicBezTo>
                  <a:pt x="143" y="90"/>
                  <a:pt x="144" y="93"/>
                  <a:pt x="144" y="96"/>
                </a:cubicBezTo>
                <a:cubicBezTo>
                  <a:pt x="144" y="99"/>
                  <a:pt x="143" y="102"/>
                  <a:pt x="140" y="104"/>
                </a:cubicBezTo>
                <a:cubicBezTo>
                  <a:pt x="116" y="128"/>
                  <a:pt x="116" y="128"/>
                  <a:pt x="116" y="128"/>
                </a:cubicBezTo>
                <a:cubicBezTo>
                  <a:pt x="113" y="132"/>
                  <a:pt x="108" y="133"/>
                  <a:pt x="103" y="131"/>
                </a:cubicBezTo>
                <a:cubicBezTo>
                  <a:pt x="99" y="129"/>
                  <a:pt x="96" y="125"/>
                  <a:pt x="96" y="120"/>
                </a:cubicBezTo>
                <a:cubicBezTo>
                  <a:pt x="96" y="108"/>
                  <a:pt x="96" y="108"/>
                  <a:pt x="96" y="108"/>
                </a:cubicBezTo>
                <a:cubicBezTo>
                  <a:pt x="60" y="108"/>
                  <a:pt x="60" y="108"/>
                  <a:pt x="60" y="108"/>
                </a:cubicBezTo>
                <a:cubicBezTo>
                  <a:pt x="53" y="108"/>
                  <a:pt x="48" y="103"/>
                  <a:pt x="48" y="96"/>
                </a:cubicBezTo>
                <a:cubicBezTo>
                  <a:pt x="48" y="89"/>
                  <a:pt x="53" y="84"/>
                  <a:pt x="60" y="84"/>
                </a:cubicBezTo>
                <a:cubicBezTo>
                  <a:pt x="96" y="84"/>
                  <a:pt x="96" y="84"/>
                  <a:pt x="96" y="84"/>
                </a:cubicBezTo>
                <a:cubicBezTo>
                  <a:pt x="96" y="72"/>
                  <a:pt x="96" y="72"/>
                  <a:pt x="96" y="72"/>
                </a:cubicBezTo>
                <a:cubicBezTo>
                  <a:pt x="96" y="67"/>
                  <a:pt x="99" y="63"/>
                  <a:pt x="103" y="61"/>
                </a:cubicBezTo>
                <a:cubicBezTo>
                  <a:pt x="108" y="59"/>
                  <a:pt x="113" y="60"/>
                  <a:pt x="116" y="64"/>
                </a:cubicBezTo>
                <a:lnTo>
                  <a:pt x="140" y="8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1"/>
          <p:cNvSpPr>
            <a:spLocks noEditPoints="1"/>
          </p:cNvSpPr>
          <p:nvPr/>
        </p:nvSpPr>
        <p:spPr bwMode="auto">
          <a:xfrm>
            <a:off x="11421749" y="6444343"/>
            <a:ext cx="321452" cy="32075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24 h 192"/>
              <a:gd name="T12" fmla="*/ 168 w 192"/>
              <a:gd name="T13" fmla="*/ 96 h 192"/>
              <a:gd name="T14" fmla="*/ 96 w 192"/>
              <a:gd name="T15" fmla="*/ 168 h 192"/>
              <a:gd name="T16" fmla="*/ 24 w 192"/>
              <a:gd name="T17" fmla="*/ 96 h 192"/>
              <a:gd name="T18" fmla="*/ 96 w 192"/>
              <a:gd name="T19" fmla="*/ 24 h 192"/>
              <a:gd name="T20" fmla="*/ 140 w 192"/>
              <a:gd name="T21" fmla="*/ 88 h 192"/>
              <a:gd name="T22" fmla="*/ 144 w 192"/>
              <a:gd name="T23" fmla="*/ 96 h 192"/>
              <a:gd name="T24" fmla="*/ 140 w 192"/>
              <a:gd name="T25" fmla="*/ 104 h 192"/>
              <a:gd name="T26" fmla="*/ 116 w 192"/>
              <a:gd name="T27" fmla="*/ 128 h 192"/>
              <a:gd name="T28" fmla="*/ 103 w 192"/>
              <a:gd name="T29" fmla="*/ 131 h 192"/>
              <a:gd name="T30" fmla="*/ 96 w 192"/>
              <a:gd name="T31" fmla="*/ 120 h 192"/>
              <a:gd name="T32" fmla="*/ 96 w 192"/>
              <a:gd name="T33" fmla="*/ 108 h 192"/>
              <a:gd name="T34" fmla="*/ 60 w 192"/>
              <a:gd name="T35" fmla="*/ 108 h 192"/>
              <a:gd name="T36" fmla="*/ 48 w 192"/>
              <a:gd name="T37" fmla="*/ 96 h 192"/>
              <a:gd name="T38" fmla="*/ 60 w 192"/>
              <a:gd name="T39" fmla="*/ 84 h 192"/>
              <a:gd name="T40" fmla="*/ 96 w 192"/>
              <a:gd name="T41" fmla="*/ 84 h 192"/>
              <a:gd name="T42" fmla="*/ 96 w 192"/>
              <a:gd name="T43" fmla="*/ 72 h 192"/>
              <a:gd name="T44" fmla="*/ 103 w 192"/>
              <a:gd name="T45" fmla="*/ 61 h 192"/>
              <a:gd name="T46" fmla="*/ 116 w 192"/>
              <a:gd name="T47" fmla="*/ 64 h 192"/>
              <a:gd name="T48" fmla="*/ 140 w 192"/>
              <a:gd name="T49"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24"/>
                </a:moveTo>
                <a:cubicBezTo>
                  <a:pt x="136" y="24"/>
                  <a:pt x="168" y="56"/>
                  <a:pt x="168" y="96"/>
                </a:cubicBezTo>
                <a:cubicBezTo>
                  <a:pt x="168" y="136"/>
                  <a:pt x="136" y="168"/>
                  <a:pt x="96" y="168"/>
                </a:cubicBezTo>
                <a:cubicBezTo>
                  <a:pt x="56" y="168"/>
                  <a:pt x="24" y="136"/>
                  <a:pt x="24" y="96"/>
                </a:cubicBezTo>
                <a:cubicBezTo>
                  <a:pt x="24" y="56"/>
                  <a:pt x="56" y="24"/>
                  <a:pt x="96" y="24"/>
                </a:cubicBezTo>
                <a:close/>
                <a:moveTo>
                  <a:pt x="140" y="88"/>
                </a:moveTo>
                <a:cubicBezTo>
                  <a:pt x="143" y="90"/>
                  <a:pt x="144" y="93"/>
                  <a:pt x="144" y="96"/>
                </a:cubicBezTo>
                <a:cubicBezTo>
                  <a:pt x="144" y="99"/>
                  <a:pt x="143" y="102"/>
                  <a:pt x="140" y="104"/>
                </a:cubicBezTo>
                <a:cubicBezTo>
                  <a:pt x="116" y="128"/>
                  <a:pt x="116" y="128"/>
                  <a:pt x="116" y="128"/>
                </a:cubicBezTo>
                <a:cubicBezTo>
                  <a:pt x="113" y="132"/>
                  <a:pt x="108" y="133"/>
                  <a:pt x="103" y="131"/>
                </a:cubicBezTo>
                <a:cubicBezTo>
                  <a:pt x="99" y="129"/>
                  <a:pt x="96" y="125"/>
                  <a:pt x="96" y="120"/>
                </a:cubicBezTo>
                <a:cubicBezTo>
                  <a:pt x="96" y="108"/>
                  <a:pt x="96" y="108"/>
                  <a:pt x="96" y="108"/>
                </a:cubicBezTo>
                <a:cubicBezTo>
                  <a:pt x="60" y="108"/>
                  <a:pt x="60" y="108"/>
                  <a:pt x="60" y="108"/>
                </a:cubicBezTo>
                <a:cubicBezTo>
                  <a:pt x="53" y="108"/>
                  <a:pt x="48" y="103"/>
                  <a:pt x="48" y="96"/>
                </a:cubicBezTo>
                <a:cubicBezTo>
                  <a:pt x="48" y="89"/>
                  <a:pt x="53" y="84"/>
                  <a:pt x="60" y="84"/>
                </a:cubicBezTo>
                <a:cubicBezTo>
                  <a:pt x="96" y="84"/>
                  <a:pt x="96" y="84"/>
                  <a:pt x="96" y="84"/>
                </a:cubicBezTo>
                <a:cubicBezTo>
                  <a:pt x="96" y="72"/>
                  <a:pt x="96" y="72"/>
                  <a:pt x="96" y="72"/>
                </a:cubicBezTo>
                <a:cubicBezTo>
                  <a:pt x="96" y="67"/>
                  <a:pt x="99" y="63"/>
                  <a:pt x="103" y="61"/>
                </a:cubicBezTo>
                <a:cubicBezTo>
                  <a:pt x="108" y="59"/>
                  <a:pt x="113" y="60"/>
                  <a:pt x="116" y="64"/>
                </a:cubicBezTo>
                <a:lnTo>
                  <a:pt x="140" y="8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任意多边形 40"/>
          <p:cNvSpPr/>
          <p:nvPr/>
        </p:nvSpPr>
        <p:spPr>
          <a:xfrm rot="2157230">
            <a:off x="5601429" y="4474116"/>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0098" tIns="280098" rIns="280098" bIns="280098"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42" name="任意多边形 41"/>
          <p:cNvSpPr/>
          <p:nvPr/>
        </p:nvSpPr>
        <p:spPr>
          <a:xfrm rot="2157230">
            <a:off x="3757946" y="3431277"/>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0098" tIns="280098" rIns="280098" bIns="280098"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43" name="Freeform 5"/>
          <p:cNvSpPr>
            <a:spLocks noEditPoints="1"/>
          </p:cNvSpPr>
          <p:nvPr/>
        </p:nvSpPr>
        <p:spPr bwMode="auto">
          <a:xfrm>
            <a:off x="6961650" y="1458868"/>
            <a:ext cx="440835" cy="538301"/>
          </a:xfrm>
          <a:custGeom>
            <a:avLst/>
            <a:gdLst>
              <a:gd name="T0" fmla="*/ 162 w 206"/>
              <a:gd name="T1" fmla="*/ 102 h 252"/>
              <a:gd name="T2" fmla="*/ 183 w 206"/>
              <a:gd name="T3" fmla="*/ 107 h 252"/>
              <a:gd name="T4" fmla="*/ 183 w 206"/>
              <a:gd name="T5" fmla="*/ 116 h 252"/>
              <a:gd name="T6" fmla="*/ 155 w 206"/>
              <a:gd name="T7" fmla="*/ 116 h 252"/>
              <a:gd name="T8" fmla="*/ 162 w 206"/>
              <a:gd name="T9" fmla="*/ 102 h 252"/>
              <a:gd name="T10" fmla="*/ 70 w 206"/>
              <a:gd name="T11" fmla="*/ 173 h 252"/>
              <a:gd name="T12" fmla="*/ 91 w 206"/>
              <a:gd name="T13" fmla="*/ 143 h 252"/>
              <a:gd name="T14" fmla="*/ 113 w 206"/>
              <a:gd name="T15" fmla="*/ 170 h 252"/>
              <a:gd name="T16" fmla="*/ 84 w 206"/>
              <a:gd name="T17" fmla="*/ 195 h 252"/>
              <a:gd name="T18" fmla="*/ 71 w 206"/>
              <a:gd name="T19" fmla="*/ 198 h 252"/>
              <a:gd name="T20" fmla="*/ 0 w 206"/>
              <a:gd name="T21" fmla="*/ 176 h 252"/>
              <a:gd name="T22" fmla="*/ 0 w 206"/>
              <a:gd name="T23" fmla="*/ 164 h 252"/>
              <a:gd name="T24" fmla="*/ 70 w 206"/>
              <a:gd name="T25" fmla="*/ 173 h 252"/>
              <a:gd name="T26" fmla="*/ 113 w 206"/>
              <a:gd name="T27" fmla="*/ 98 h 252"/>
              <a:gd name="T28" fmla="*/ 129 w 206"/>
              <a:gd name="T29" fmla="*/ 65 h 252"/>
              <a:gd name="T30" fmla="*/ 102 w 206"/>
              <a:gd name="T31" fmla="*/ 71 h 252"/>
              <a:gd name="T32" fmla="*/ 113 w 206"/>
              <a:gd name="T33" fmla="*/ 98 h 252"/>
              <a:gd name="T34" fmla="*/ 169 w 206"/>
              <a:gd name="T35" fmla="*/ 67 h 252"/>
              <a:gd name="T36" fmla="*/ 168 w 206"/>
              <a:gd name="T37" fmla="*/ 71 h 252"/>
              <a:gd name="T38" fmla="*/ 141 w 206"/>
              <a:gd name="T39" fmla="*/ 126 h 252"/>
              <a:gd name="T40" fmla="*/ 188 w 206"/>
              <a:gd name="T41" fmla="*/ 174 h 252"/>
              <a:gd name="T42" fmla="*/ 192 w 206"/>
              <a:gd name="T43" fmla="*/ 181 h 252"/>
              <a:gd name="T44" fmla="*/ 206 w 206"/>
              <a:gd name="T45" fmla="*/ 252 h 252"/>
              <a:gd name="T46" fmla="*/ 195 w 206"/>
              <a:gd name="T47" fmla="*/ 252 h 252"/>
              <a:gd name="T48" fmla="*/ 169 w 206"/>
              <a:gd name="T49" fmla="*/ 191 h 252"/>
              <a:gd name="T50" fmla="*/ 107 w 206"/>
              <a:gd name="T51" fmla="*/ 151 h 252"/>
              <a:gd name="T52" fmla="*/ 100 w 206"/>
              <a:gd name="T53" fmla="*/ 124 h 252"/>
              <a:gd name="T54" fmla="*/ 103 w 206"/>
              <a:gd name="T55" fmla="*/ 119 h 252"/>
              <a:gd name="T56" fmla="*/ 113 w 206"/>
              <a:gd name="T57" fmla="*/ 125 h 252"/>
              <a:gd name="T58" fmla="*/ 115 w 206"/>
              <a:gd name="T59" fmla="*/ 121 h 252"/>
              <a:gd name="T60" fmla="*/ 107 w 206"/>
              <a:gd name="T61" fmla="*/ 110 h 252"/>
              <a:gd name="T62" fmla="*/ 105 w 206"/>
              <a:gd name="T63" fmla="*/ 107 h 252"/>
              <a:gd name="T64" fmla="*/ 80 w 206"/>
              <a:gd name="T65" fmla="*/ 70 h 252"/>
              <a:gd name="T66" fmla="*/ 79 w 206"/>
              <a:gd name="T67" fmla="*/ 68 h 252"/>
              <a:gd name="T68" fmla="*/ 84 w 206"/>
              <a:gd name="T69" fmla="*/ 58 h 252"/>
              <a:gd name="T70" fmla="*/ 138 w 206"/>
              <a:gd name="T71" fmla="*/ 34 h 252"/>
              <a:gd name="T72" fmla="*/ 145 w 206"/>
              <a:gd name="T73" fmla="*/ 32 h 252"/>
              <a:gd name="T74" fmla="*/ 147 w 206"/>
              <a:gd name="T75" fmla="*/ 32 h 252"/>
              <a:gd name="T76" fmla="*/ 171 w 206"/>
              <a:gd name="T77" fmla="*/ 57 h 252"/>
              <a:gd name="T78" fmla="*/ 169 w 206"/>
              <a:gd name="T79" fmla="*/ 67 h 252"/>
              <a:gd name="T80" fmla="*/ 164 w 206"/>
              <a:gd name="T81" fmla="*/ 19 h 252"/>
              <a:gd name="T82" fmla="*/ 182 w 206"/>
              <a:gd name="T83" fmla="*/ 0 h 252"/>
              <a:gd name="T84" fmla="*/ 201 w 206"/>
              <a:gd name="T85" fmla="*/ 19 h 252"/>
              <a:gd name="T86" fmla="*/ 182 w 206"/>
              <a:gd name="T87" fmla="*/ 38 h 252"/>
              <a:gd name="T88" fmla="*/ 164 w 206"/>
              <a:gd name="T89" fmla="*/ 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6" h="252">
                <a:moveTo>
                  <a:pt x="162" y="102"/>
                </a:moveTo>
                <a:cubicBezTo>
                  <a:pt x="183" y="107"/>
                  <a:pt x="183" y="107"/>
                  <a:pt x="183" y="107"/>
                </a:cubicBezTo>
                <a:cubicBezTo>
                  <a:pt x="183" y="116"/>
                  <a:pt x="183" y="116"/>
                  <a:pt x="183" y="116"/>
                </a:cubicBezTo>
                <a:cubicBezTo>
                  <a:pt x="155" y="116"/>
                  <a:pt x="155" y="116"/>
                  <a:pt x="155" y="116"/>
                </a:cubicBezTo>
                <a:cubicBezTo>
                  <a:pt x="162" y="102"/>
                  <a:pt x="162" y="102"/>
                  <a:pt x="162" y="102"/>
                </a:cubicBezTo>
                <a:close/>
                <a:moveTo>
                  <a:pt x="70" y="173"/>
                </a:moveTo>
                <a:cubicBezTo>
                  <a:pt x="91" y="143"/>
                  <a:pt x="91" y="143"/>
                  <a:pt x="91" y="143"/>
                </a:cubicBezTo>
                <a:cubicBezTo>
                  <a:pt x="113" y="170"/>
                  <a:pt x="113" y="170"/>
                  <a:pt x="113" y="170"/>
                </a:cubicBezTo>
                <a:cubicBezTo>
                  <a:pt x="84" y="195"/>
                  <a:pt x="84" y="195"/>
                  <a:pt x="84" y="195"/>
                </a:cubicBezTo>
                <a:cubicBezTo>
                  <a:pt x="81" y="199"/>
                  <a:pt x="76" y="199"/>
                  <a:pt x="71" y="198"/>
                </a:cubicBezTo>
                <a:cubicBezTo>
                  <a:pt x="0" y="176"/>
                  <a:pt x="0" y="176"/>
                  <a:pt x="0" y="176"/>
                </a:cubicBezTo>
                <a:cubicBezTo>
                  <a:pt x="0" y="164"/>
                  <a:pt x="0" y="164"/>
                  <a:pt x="0" y="164"/>
                </a:cubicBezTo>
                <a:cubicBezTo>
                  <a:pt x="70" y="173"/>
                  <a:pt x="70" y="173"/>
                  <a:pt x="70" y="173"/>
                </a:cubicBezTo>
                <a:close/>
                <a:moveTo>
                  <a:pt x="113" y="98"/>
                </a:moveTo>
                <a:cubicBezTo>
                  <a:pt x="129" y="65"/>
                  <a:pt x="129" y="65"/>
                  <a:pt x="129" y="65"/>
                </a:cubicBezTo>
                <a:cubicBezTo>
                  <a:pt x="102" y="71"/>
                  <a:pt x="102" y="71"/>
                  <a:pt x="102" y="71"/>
                </a:cubicBezTo>
                <a:cubicBezTo>
                  <a:pt x="113" y="98"/>
                  <a:pt x="113" y="98"/>
                  <a:pt x="113" y="98"/>
                </a:cubicBezTo>
                <a:close/>
                <a:moveTo>
                  <a:pt x="169" y="67"/>
                </a:moveTo>
                <a:cubicBezTo>
                  <a:pt x="169" y="69"/>
                  <a:pt x="168" y="70"/>
                  <a:pt x="168" y="71"/>
                </a:cubicBezTo>
                <a:cubicBezTo>
                  <a:pt x="141" y="126"/>
                  <a:pt x="141" y="126"/>
                  <a:pt x="141" y="126"/>
                </a:cubicBezTo>
                <a:cubicBezTo>
                  <a:pt x="188" y="174"/>
                  <a:pt x="188" y="174"/>
                  <a:pt x="188" y="174"/>
                </a:cubicBezTo>
                <a:cubicBezTo>
                  <a:pt x="190" y="176"/>
                  <a:pt x="191" y="178"/>
                  <a:pt x="192" y="181"/>
                </a:cubicBezTo>
                <a:cubicBezTo>
                  <a:pt x="206" y="252"/>
                  <a:pt x="206" y="252"/>
                  <a:pt x="206" y="252"/>
                </a:cubicBezTo>
                <a:cubicBezTo>
                  <a:pt x="195" y="252"/>
                  <a:pt x="195" y="252"/>
                  <a:pt x="195" y="252"/>
                </a:cubicBezTo>
                <a:cubicBezTo>
                  <a:pt x="169" y="191"/>
                  <a:pt x="169" y="191"/>
                  <a:pt x="169" y="191"/>
                </a:cubicBezTo>
                <a:cubicBezTo>
                  <a:pt x="157" y="184"/>
                  <a:pt x="116" y="156"/>
                  <a:pt x="107" y="151"/>
                </a:cubicBezTo>
                <a:cubicBezTo>
                  <a:pt x="98" y="145"/>
                  <a:pt x="95" y="134"/>
                  <a:pt x="100" y="124"/>
                </a:cubicBezTo>
                <a:cubicBezTo>
                  <a:pt x="103" y="119"/>
                  <a:pt x="103" y="119"/>
                  <a:pt x="103" y="119"/>
                </a:cubicBezTo>
                <a:cubicBezTo>
                  <a:pt x="113" y="125"/>
                  <a:pt x="113" y="125"/>
                  <a:pt x="113" y="125"/>
                </a:cubicBezTo>
                <a:cubicBezTo>
                  <a:pt x="115" y="121"/>
                  <a:pt x="115" y="121"/>
                  <a:pt x="115" y="121"/>
                </a:cubicBezTo>
                <a:cubicBezTo>
                  <a:pt x="107" y="110"/>
                  <a:pt x="107" y="110"/>
                  <a:pt x="107" y="110"/>
                </a:cubicBezTo>
                <a:cubicBezTo>
                  <a:pt x="105" y="107"/>
                  <a:pt x="105" y="107"/>
                  <a:pt x="105" y="107"/>
                </a:cubicBezTo>
                <a:cubicBezTo>
                  <a:pt x="80" y="70"/>
                  <a:pt x="80" y="70"/>
                  <a:pt x="80" y="70"/>
                </a:cubicBezTo>
                <a:cubicBezTo>
                  <a:pt x="80" y="69"/>
                  <a:pt x="79" y="69"/>
                  <a:pt x="79" y="68"/>
                </a:cubicBezTo>
                <a:cubicBezTo>
                  <a:pt x="78" y="64"/>
                  <a:pt x="80" y="59"/>
                  <a:pt x="84" y="58"/>
                </a:cubicBezTo>
                <a:cubicBezTo>
                  <a:pt x="138" y="34"/>
                  <a:pt x="138" y="34"/>
                  <a:pt x="138" y="34"/>
                </a:cubicBezTo>
                <a:cubicBezTo>
                  <a:pt x="140" y="33"/>
                  <a:pt x="143" y="32"/>
                  <a:pt x="145" y="32"/>
                </a:cubicBezTo>
                <a:cubicBezTo>
                  <a:pt x="145" y="32"/>
                  <a:pt x="146" y="32"/>
                  <a:pt x="147" y="32"/>
                </a:cubicBezTo>
                <a:cubicBezTo>
                  <a:pt x="160" y="32"/>
                  <a:pt x="171" y="43"/>
                  <a:pt x="171" y="57"/>
                </a:cubicBezTo>
                <a:cubicBezTo>
                  <a:pt x="171" y="61"/>
                  <a:pt x="171" y="64"/>
                  <a:pt x="169" y="67"/>
                </a:cubicBezTo>
                <a:close/>
                <a:moveTo>
                  <a:pt x="164" y="19"/>
                </a:moveTo>
                <a:cubicBezTo>
                  <a:pt x="164" y="9"/>
                  <a:pt x="172" y="0"/>
                  <a:pt x="182" y="0"/>
                </a:cubicBezTo>
                <a:cubicBezTo>
                  <a:pt x="193" y="0"/>
                  <a:pt x="201" y="9"/>
                  <a:pt x="201" y="19"/>
                </a:cubicBezTo>
                <a:cubicBezTo>
                  <a:pt x="201" y="29"/>
                  <a:pt x="193" y="38"/>
                  <a:pt x="182" y="38"/>
                </a:cubicBezTo>
                <a:cubicBezTo>
                  <a:pt x="172" y="38"/>
                  <a:pt x="164" y="29"/>
                  <a:pt x="164" y="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
          <p:cNvSpPr>
            <a:spLocks noEditPoints="1"/>
          </p:cNvSpPr>
          <p:nvPr/>
        </p:nvSpPr>
        <p:spPr bwMode="auto">
          <a:xfrm>
            <a:off x="7593128" y="3480102"/>
            <a:ext cx="440835" cy="538301"/>
          </a:xfrm>
          <a:custGeom>
            <a:avLst/>
            <a:gdLst>
              <a:gd name="T0" fmla="*/ 162 w 206"/>
              <a:gd name="T1" fmla="*/ 102 h 252"/>
              <a:gd name="T2" fmla="*/ 183 w 206"/>
              <a:gd name="T3" fmla="*/ 107 h 252"/>
              <a:gd name="T4" fmla="*/ 183 w 206"/>
              <a:gd name="T5" fmla="*/ 116 h 252"/>
              <a:gd name="T6" fmla="*/ 155 w 206"/>
              <a:gd name="T7" fmla="*/ 116 h 252"/>
              <a:gd name="T8" fmla="*/ 162 w 206"/>
              <a:gd name="T9" fmla="*/ 102 h 252"/>
              <a:gd name="T10" fmla="*/ 70 w 206"/>
              <a:gd name="T11" fmla="*/ 173 h 252"/>
              <a:gd name="T12" fmla="*/ 91 w 206"/>
              <a:gd name="T13" fmla="*/ 143 h 252"/>
              <a:gd name="T14" fmla="*/ 113 w 206"/>
              <a:gd name="T15" fmla="*/ 170 h 252"/>
              <a:gd name="T16" fmla="*/ 84 w 206"/>
              <a:gd name="T17" fmla="*/ 195 h 252"/>
              <a:gd name="T18" fmla="*/ 71 w 206"/>
              <a:gd name="T19" fmla="*/ 198 h 252"/>
              <a:gd name="T20" fmla="*/ 0 w 206"/>
              <a:gd name="T21" fmla="*/ 176 h 252"/>
              <a:gd name="T22" fmla="*/ 0 w 206"/>
              <a:gd name="T23" fmla="*/ 164 h 252"/>
              <a:gd name="T24" fmla="*/ 70 w 206"/>
              <a:gd name="T25" fmla="*/ 173 h 252"/>
              <a:gd name="T26" fmla="*/ 113 w 206"/>
              <a:gd name="T27" fmla="*/ 98 h 252"/>
              <a:gd name="T28" fmla="*/ 129 w 206"/>
              <a:gd name="T29" fmla="*/ 65 h 252"/>
              <a:gd name="T30" fmla="*/ 102 w 206"/>
              <a:gd name="T31" fmla="*/ 71 h 252"/>
              <a:gd name="T32" fmla="*/ 113 w 206"/>
              <a:gd name="T33" fmla="*/ 98 h 252"/>
              <a:gd name="T34" fmla="*/ 169 w 206"/>
              <a:gd name="T35" fmla="*/ 67 h 252"/>
              <a:gd name="T36" fmla="*/ 168 w 206"/>
              <a:gd name="T37" fmla="*/ 71 h 252"/>
              <a:gd name="T38" fmla="*/ 141 w 206"/>
              <a:gd name="T39" fmla="*/ 126 h 252"/>
              <a:gd name="T40" fmla="*/ 188 w 206"/>
              <a:gd name="T41" fmla="*/ 174 h 252"/>
              <a:gd name="T42" fmla="*/ 192 w 206"/>
              <a:gd name="T43" fmla="*/ 181 h 252"/>
              <a:gd name="T44" fmla="*/ 206 w 206"/>
              <a:gd name="T45" fmla="*/ 252 h 252"/>
              <a:gd name="T46" fmla="*/ 195 w 206"/>
              <a:gd name="T47" fmla="*/ 252 h 252"/>
              <a:gd name="T48" fmla="*/ 169 w 206"/>
              <a:gd name="T49" fmla="*/ 191 h 252"/>
              <a:gd name="T50" fmla="*/ 107 w 206"/>
              <a:gd name="T51" fmla="*/ 151 h 252"/>
              <a:gd name="T52" fmla="*/ 100 w 206"/>
              <a:gd name="T53" fmla="*/ 124 h 252"/>
              <a:gd name="T54" fmla="*/ 103 w 206"/>
              <a:gd name="T55" fmla="*/ 119 h 252"/>
              <a:gd name="T56" fmla="*/ 113 w 206"/>
              <a:gd name="T57" fmla="*/ 125 h 252"/>
              <a:gd name="T58" fmla="*/ 115 w 206"/>
              <a:gd name="T59" fmla="*/ 121 h 252"/>
              <a:gd name="T60" fmla="*/ 107 w 206"/>
              <a:gd name="T61" fmla="*/ 110 h 252"/>
              <a:gd name="T62" fmla="*/ 105 w 206"/>
              <a:gd name="T63" fmla="*/ 107 h 252"/>
              <a:gd name="T64" fmla="*/ 80 w 206"/>
              <a:gd name="T65" fmla="*/ 70 h 252"/>
              <a:gd name="T66" fmla="*/ 79 w 206"/>
              <a:gd name="T67" fmla="*/ 68 h 252"/>
              <a:gd name="T68" fmla="*/ 84 w 206"/>
              <a:gd name="T69" fmla="*/ 58 h 252"/>
              <a:gd name="T70" fmla="*/ 138 w 206"/>
              <a:gd name="T71" fmla="*/ 34 h 252"/>
              <a:gd name="T72" fmla="*/ 145 w 206"/>
              <a:gd name="T73" fmla="*/ 32 h 252"/>
              <a:gd name="T74" fmla="*/ 147 w 206"/>
              <a:gd name="T75" fmla="*/ 32 h 252"/>
              <a:gd name="T76" fmla="*/ 171 w 206"/>
              <a:gd name="T77" fmla="*/ 57 h 252"/>
              <a:gd name="T78" fmla="*/ 169 w 206"/>
              <a:gd name="T79" fmla="*/ 67 h 252"/>
              <a:gd name="T80" fmla="*/ 164 w 206"/>
              <a:gd name="T81" fmla="*/ 19 h 252"/>
              <a:gd name="T82" fmla="*/ 182 w 206"/>
              <a:gd name="T83" fmla="*/ 0 h 252"/>
              <a:gd name="T84" fmla="*/ 201 w 206"/>
              <a:gd name="T85" fmla="*/ 19 h 252"/>
              <a:gd name="T86" fmla="*/ 182 w 206"/>
              <a:gd name="T87" fmla="*/ 38 h 252"/>
              <a:gd name="T88" fmla="*/ 164 w 206"/>
              <a:gd name="T89" fmla="*/ 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6" h="252">
                <a:moveTo>
                  <a:pt x="162" y="102"/>
                </a:moveTo>
                <a:cubicBezTo>
                  <a:pt x="183" y="107"/>
                  <a:pt x="183" y="107"/>
                  <a:pt x="183" y="107"/>
                </a:cubicBezTo>
                <a:cubicBezTo>
                  <a:pt x="183" y="116"/>
                  <a:pt x="183" y="116"/>
                  <a:pt x="183" y="116"/>
                </a:cubicBezTo>
                <a:cubicBezTo>
                  <a:pt x="155" y="116"/>
                  <a:pt x="155" y="116"/>
                  <a:pt x="155" y="116"/>
                </a:cubicBezTo>
                <a:cubicBezTo>
                  <a:pt x="162" y="102"/>
                  <a:pt x="162" y="102"/>
                  <a:pt x="162" y="102"/>
                </a:cubicBezTo>
                <a:close/>
                <a:moveTo>
                  <a:pt x="70" y="173"/>
                </a:moveTo>
                <a:cubicBezTo>
                  <a:pt x="91" y="143"/>
                  <a:pt x="91" y="143"/>
                  <a:pt x="91" y="143"/>
                </a:cubicBezTo>
                <a:cubicBezTo>
                  <a:pt x="113" y="170"/>
                  <a:pt x="113" y="170"/>
                  <a:pt x="113" y="170"/>
                </a:cubicBezTo>
                <a:cubicBezTo>
                  <a:pt x="84" y="195"/>
                  <a:pt x="84" y="195"/>
                  <a:pt x="84" y="195"/>
                </a:cubicBezTo>
                <a:cubicBezTo>
                  <a:pt x="81" y="199"/>
                  <a:pt x="76" y="199"/>
                  <a:pt x="71" y="198"/>
                </a:cubicBezTo>
                <a:cubicBezTo>
                  <a:pt x="0" y="176"/>
                  <a:pt x="0" y="176"/>
                  <a:pt x="0" y="176"/>
                </a:cubicBezTo>
                <a:cubicBezTo>
                  <a:pt x="0" y="164"/>
                  <a:pt x="0" y="164"/>
                  <a:pt x="0" y="164"/>
                </a:cubicBezTo>
                <a:cubicBezTo>
                  <a:pt x="70" y="173"/>
                  <a:pt x="70" y="173"/>
                  <a:pt x="70" y="173"/>
                </a:cubicBezTo>
                <a:close/>
                <a:moveTo>
                  <a:pt x="113" y="98"/>
                </a:moveTo>
                <a:cubicBezTo>
                  <a:pt x="129" y="65"/>
                  <a:pt x="129" y="65"/>
                  <a:pt x="129" y="65"/>
                </a:cubicBezTo>
                <a:cubicBezTo>
                  <a:pt x="102" y="71"/>
                  <a:pt x="102" y="71"/>
                  <a:pt x="102" y="71"/>
                </a:cubicBezTo>
                <a:cubicBezTo>
                  <a:pt x="113" y="98"/>
                  <a:pt x="113" y="98"/>
                  <a:pt x="113" y="98"/>
                </a:cubicBezTo>
                <a:close/>
                <a:moveTo>
                  <a:pt x="169" y="67"/>
                </a:moveTo>
                <a:cubicBezTo>
                  <a:pt x="169" y="69"/>
                  <a:pt x="168" y="70"/>
                  <a:pt x="168" y="71"/>
                </a:cubicBezTo>
                <a:cubicBezTo>
                  <a:pt x="141" y="126"/>
                  <a:pt x="141" y="126"/>
                  <a:pt x="141" y="126"/>
                </a:cubicBezTo>
                <a:cubicBezTo>
                  <a:pt x="188" y="174"/>
                  <a:pt x="188" y="174"/>
                  <a:pt x="188" y="174"/>
                </a:cubicBezTo>
                <a:cubicBezTo>
                  <a:pt x="190" y="176"/>
                  <a:pt x="191" y="178"/>
                  <a:pt x="192" y="181"/>
                </a:cubicBezTo>
                <a:cubicBezTo>
                  <a:pt x="206" y="252"/>
                  <a:pt x="206" y="252"/>
                  <a:pt x="206" y="252"/>
                </a:cubicBezTo>
                <a:cubicBezTo>
                  <a:pt x="195" y="252"/>
                  <a:pt x="195" y="252"/>
                  <a:pt x="195" y="252"/>
                </a:cubicBezTo>
                <a:cubicBezTo>
                  <a:pt x="169" y="191"/>
                  <a:pt x="169" y="191"/>
                  <a:pt x="169" y="191"/>
                </a:cubicBezTo>
                <a:cubicBezTo>
                  <a:pt x="157" y="184"/>
                  <a:pt x="116" y="156"/>
                  <a:pt x="107" y="151"/>
                </a:cubicBezTo>
                <a:cubicBezTo>
                  <a:pt x="98" y="145"/>
                  <a:pt x="95" y="134"/>
                  <a:pt x="100" y="124"/>
                </a:cubicBezTo>
                <a:cubicBezTo>
                  <a:pt x="103" y="119"/>
                  <a:pt x="103" y="119"/>
                  <a:pt x="103" y="119"/>
                </a:cubicBezTo>
                <a:cubicBezTo>
                  <a:pt x="113" y="125"/>
                  <a:pt x="113" y="125"/>
                  <a:pt x="113" y="125"/>
                </a:cubicBezTo>
                <a:cubicBezTo>
                  <a:pt x="115" y="121"/>
                  <a:pt x="115" y="121"/>
                  <a:pt x="115" y="121"/>
                </a:cubicBezTo>
                <a:cubicBezTo>
                  <a:pt x="107" y="110"/>
                  <a:pt x="107" y="110"/>
                  <a:pt x="107" y="110"/>
                </a:cubicBezTo>
                <a:cubicBezTo>
                  <a:pt x="105" y="107"/>
                  <a:pt x="105" y="107"/>
                  <a:pt x="105" y="107"/>
                </a:cubicBezTo>
                <a:cubicBezTo>
                  <a:pt x="80" y="70"/>
                  <a:pt x="80" y="70"/>
                  <a:pt x="80" y="70"/>
                </a:cubicBezTo>
                <a:cubicBezTo>
                  <a:pt x="80" y="69"/>
                  <a:pt x="79" y="69"/>
                  <a:pt x="79" y="68"/>
                </a:cubicBezTo>
                <a:cubicBezTo>
                  <a:pt x="78" y="64"/>
                  <a:pt x="80" y="59"/>
                  <a:pt x="84" y="58"/>
                </a:cubicBezTo>
                <a:cubicBezTo>
                  <a:pt x="138" y="34"/>
                  <a:pt x="138" y="34"/>
                  <a:pt x="138" y="34"/>
                </a:cubicBezTo>
                <a:cubicBezTo>
                  <a:pt x="140" y="33"/>
                  <a:pt x="143" y="32"/>
                  <a:pt x="145" y="32"/>
                </a:cubicBezTo>
                <a:cubicBezTo>
                  <a:pt x="145" y="32"/>
                  <a:pt x="146" y="32"/>
                  <a:pt x="147" y="32"/>
                </a:cubicBezTo>
                <a:cubicBezTo>
                  <a:pt x="160" y="32"/>
                  <a:pt x="171" y="43"/>
                  <a:pt x="171" y="57"/>
                </a:cubicBezTo>
                <a:cubicBezTo>
                  <a:pt x="171" y="61"/>
                  <a:pt x="171" y="64"/>
                  <a:pt x="169" y="67"/>
                </a:cubicBezTo>
                <a:close/>
                <a:moveTo>
                  <a:pt x="164" y="19"/>
                </a:moveTo>
                <a:cubicBezTo>
                  <a:pt x="164" y="9"/>
                  <a:pt x="172" y="0"/>
                  <a:pt x="182" y="0"/>
                </a:cubicBezTo>
                <a:cubicBezTo>
                  <a:pt x="193" y="0"/>
                  <a:pt x="201" y="9"/>
                  <a:pt x="201" y="19"/>
                </a:cubicBezTo>
                <a:cubicBezTo>
                  <a:pt x="201" y="29"/>
                  <a:pt x="193" y="38"/>
                  <a:pt x="182" y="38"/>
                </a:cubicBezTo>
                <a:cubicBezTo>
                  <a:pt x="172" y="38"/>
                  <a:pt x="164" y="29"/>
                  <a:pt x="164" y="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
          <p:cNvSpPr>
            <a:spLocks noEditPoints="1"/>
          </p:cNvSpPr>
          <p:nvPr/>
        </p:nvSpPr>
        <p:spPr bwMode="auto">
          <a:xfrm>
            <a:off x="5832038" y="4715781"/>
            <a:ext cx="440835" cy="538301"/>
          </a:xfrm>
          <a:custGeom>
            <a:avLst/>
            <a:gdLst>
              <a:gd name="T0" fmla="*/ 162 w 206"/>
              <a:gd name="T1" fmla="*/ 102 h 252"/>
              <a:gd name="T2" fmla="*/ 183 w 206"/>
              <a:gd name="T3" fmla="*/ 107 h 252"/>
              <a:gd name="T4" fmla="*/ 183 w 206"/>
              <a:gd name="T5" fmla="*/ 116 h 252"/>
              <a:gd name="T6" fmla="*/ 155 w 206"/>
              <a:gd name="T7" fmla="*/ 116 h 252"/>
              <a:gd name="T8" fmla="*/ 162 w 206"/>
              <a:gd name="T9" fmla="*/ 102 h 252"/>
              <a:gd name="T10" fmla="*/ 70 w 206"/>
              <a:gd name="T11" fmla="*/ 173 h 252"/>
              <a:gd name="T12" fmla="*/ 91 w 206"/>
              <a:gd name="T13" fmla="*/ 143 h 252"/>
              <a:gd name="T14" fmla="*/ 113 w 206"/>
              <a:gd name="T15" fmla="*/ 170 h 252"/>
              <a:gd name="T16" fmla="*/ 84 w 206"/>
              <a:gd name="T17" fmla="*/ 195 h 252"/>
              <a:gd name="T18" fmla="*/ 71 w 206"/>
              <a:gd name="T19" fmla="*/ 198 h 252"/>
              <a:gd name="T20" fmla="*/ 0 w 206"/>
              <a:gd name="T21" fmla="*/ 176 h 252"/>
              <a:gd name="T22" fmla="*/ 0 w 206"/>
              <a:gd name="T23" fmla="*/ 164 h 252"/>
              <a:gd name="T24" fmla="*/ 70 w 206"/>
              <a:gd name="T25" fmla="*/ 173 h 252"/>
              <a:gd name="T26" fmla="*/ 113 w 206"/>
              <a:gd name="T27" fmla="*/ 98 h 252"/>
              <a:gd name="T28" fmla="*/ 129 w 206"/>
              <a:gd name="T29" fmla="*/ 65 h 252"/>
              <a:gd name="T30" fmla="*/ 102 w 206"/>
              <a:gd name="T31" fmla="*/ 71 h 252"/>
              <a:gd name="T32" fmla="*/ 113 w 206"/>
              <a:gd name="T33" fmla="*/ 98 h 252"/>
              <a:gd name="T34" fmla="*/ 169 w 206"/>
              <a:gd name="T35" fmla="*/ 67 h 252"/>
              <a:gd name="T36" fmla="*/ 168 w 206"/>
              <a:gd name="T37" fmla="*/ 71 h 252"/>
              <a:gd name="T38" fmla="*/ 141 w 206"/>
              <a:gd name="T39" fmla="*/ 126 h 252"/>
              <a:gd name="T40" fmla="*/ 188 w 206"/>
              <a:gd name="T41" fmla="*/ 174 h 252"/>
              <a:gd name="T42" fmla="*/ 192 w 206"/>
              <a:gd name="T43" fmla="*/ 181 h 252"/>
              <a:gd name="T44" fmla="*/ 206 w 206"/>
              <a:gd name="T45" fmla="*/ 252 h 252"/>
              <a:gd name="T46" fmla="*/ 195 w 206"/>
              <a:gd name="T47" fmla="*/ 252 h 252"/>
              <a:gd name="T48" fmla="*/ 169 w 206"/>
              <a:gd name="T49" fmla="*/ 191 h 252"/>
              <a:gd name="T50" fmla="*/ 107 w 206"/>
              <a:gd name="T51" fmla="*/ 151 h 252"/>
              <a:gd name="T52" fmla="*/ 100 w 206"/>
              <a:gd name="T53" fmla="*/ 124 h 252"/>
              <a:gd name="T54" fmla="*/ 103 w 206"/>
              <a:gd name="T55" fmla="*/ 119 h 252"/>
              <a:gd name="T56" fmla="*/ 113 w 206"/>
              <a:gd name="T57" fmla="*/ 125 h 252"/>
              <a:gd name="T58" fmla="*/ 115 w 206"/>
              <a:gd name="T59" fmla="*/ 121 h 252"/>
              <a:gd name="T60" fmla="*/ 107 w 206"/>
              <a:gd name="T61" fmla="*/ 110 h 252"/>
              <a:gd name="T62" fmla="*/ 105 w 206"/>
              <a:gd name="T63" fmla="*/ 107 h 252"/>
              <a:gd name="T64" fmla="*/ 80 w 206"/>
              <a:gd name="T65" fmla="*/ 70 h 252"/>
              <a:gd name="T66" fmla="*/ 79 w 206"/>
              <a:gd name="T67" fmla="*/ 68 h 252"/>
              <a:gd name="T68" fmla="*/ 84 w 206"/>
              <a:gd name="T69" fmla="*/ 58 h 252"/>
              <a:gd name="T70" fmla="*/ 138 w 206"/>
              <a:gd name="T71" fmla="*/ 34 h 252"/>
              <a:gd name="T72" fmla="*/ 145 w 206"/>
              <a:gd name="T73" fmla="*/ 32 h 252"/>
              <a:gd name="T74" fmla="*/ 147 w 206"/>
              <a:gd name="T75" fmla="*/ 32 h 252"/>
              <a:gd name="T76" fmla="*/ 171 w 206"/>
              <a:gd name="T77" fmla="*/ 57 h 252"/>
              <a:gd name="T78" fmla="*/ 169 w 206"/>
              <a:gd name="T79" fmla="*/ 67 h 252"/>
              <a:gd name="T80" fmla="*/ 164 w 206"/>
              <a:gd name="T81" fmla="*/ 19 h 252"/>
              <a:gd name="T82" fmla="*/ 182 w 206"/>
              <a:gd name="T83" fmla="*/ 0 h 252"/>
              <a:gd name="T84" fmla="*/ 201 w 206"/>
              <a:gd name="T85" fmla="*/ 19 h 252"/>
              <a:gd name="T86" fmla="*/ 182 w 206"/>
              <a:gd name="T87" fmla="*/ 38 h 252"/>
              <a:gd name="T88" fmla="*/ 164 w 206"/>
              <a:gd name="T89" fmla="*/ 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6" h="252">
                <a:moveTo>
                  <a:pt x="162" y="102"/>
                </a:moveTo>
                <a:cubicBezTo>
                  <a:pt x="183" y="107"/>
                  <a:pt x="183" y="107"/>
                  <a:pt x="183" y="107"/>
                </a:cubicBezTo>
                <a:cubicBezTo>
                  <a:pt x="183" y="116"/>
                  <a:pt x="183" y="116"/>
                  <a:pt x="183" y="116"/>
                </a:cubicBezTo>
                <a:cubicBezTo>
                  <a:pt x="155" y="116"/>
                  <a:pt x="155" y="116"/>
                  <a:pt x="155" y="116"/>
                </a:cubicBezTo>
                <a:cubicBezTo>
                  <a:pt x="162" y="102"/>
                  <a:pt x="162" y="102"/>
                  <a:pt x="162" y="102"/>
                </a:cubicBezTo>
                <a:close/>
                <a:moveTo>
                  <a:pt x="70" y="173"/>
                </a:moveTo>
                <a:cubicBezTo>
                  <a:pt x="91" y="143"/>
                  <a:pt x="91" y="143"/>
                  <a:pt x="91" y="143"/>
                </a:cubicBezTo>
                <a:cubicBezTo>
                  <a:pt x="113" y="170"/>
                  <a:pt x="113" y="170"/>
                  <a:pt x="113" y="170"/>
                </a:cubicBezTo>
                <a:cubicBezTo>
                  <a:pt x="84" y="195"/>
                  <a:pt x="84" y="195"/>
                  <a:pt x="84" y="195"/>
                </a:cubicBezTo>
                <a:cubicBezTo>
                  <a:pt x="81" y="199"/>
                  <a:pt x="76" y="199"/>
                  <a:pt x="71" y="198"/>
                </a:cubicBezTo>
                <a:cubicBezTo>
                  <a:pt x="0" y="176"/>
                  <a:pt x="0" y="176"/>
                  <a:pt x="0" y="176"/>
                </a:cubicBezTo>
                <a:cubicBezTo>
                  <a:pt x="0" y="164"/>
                  <a:pt x="0" y="164"/>
                  <a:pt x="0" y="164"/>
                </a:cubicBezTo>
                <a:cubicBezTo>
                  <a:pt x="70" y="173"/>
                  <a:pt x="70" y="173"/>
                  <a:pt x="70" y="173"/>
                </a:cubicBezTo>
                <a:close/>
                <a:moveTo>
                  <a:pt x="113" y="98"/>
                </a:moveTo>
                <a:cubicBezTo>
                  <a:pt x="129" y="65"/>
                  <a:pt x="129" y="65"/>
                  <a:pt x="129" y="65"/>
                </a:cubicBezTo>
                <a:cubicBezTo>
                  <a:pt x="102" y="71"/>
                  <a:pt x="102" y="71"/>
                  <a:pt x="102" y="71"/>
                </a:cubicBezTo>
                <a:cubicBezTo>
                  <a:pt x="113" y="98"/>
                  <a:pt x="113" y="98"/>
                  <a:pt x="113" y="98"/>
                </a:cubicBezTo>
                <a:close/>
                <a:moveTo>
                  <a:pt x="169" y="67"/>
                </a:moveTo>
                <a:cubicBezTo>
                  <a:pt x="169" y="69"/>
                  <a:pt x="168" y="70"/>
                  <a:pt x="168" y="71"/>
                </a:cubicBezTo>
                <a:cubicBezTo>
                  <a:pt x="141" y="126"/>
                  <a:pt x="141" y="126"/>
                  <a:pt x="141" y="126"/>
                </a:cubicBezTo>
                <a:cubicBezTo>
                  <a:pt x="188" y="174"/>
                  <a:pt x="188" y="174"/>
                  <a:pt x="188" y="174"/>
                </a:cubicBezTo>
                <a:cubicBezTo>
                  <a:pt x="190" y="176"/>
                  <a:pt x="191" y="178"/>
                  <a:pt x="192" y="181"/>
                </a:cubicBezTo>
                <a:cubicBezTo>
                  <a:pt x="206" y="252"/>
                  <a:pt x="206" y="252"/>
                  <a:pt x="206" y="252"/>
                </a:cubicBezTo>
                <a:cubicBezTo>
                  <a:pt x="195" y="252"/>
                  <a:pt x="195" y="252"/>
                  <a:pt x="195" y="252"/>
                </a:cubicBezTo>
                <a:cubicBezTo>
                  <a:pt x="169" y="191"/>
                  <a:pt x="169" y="191"/>
                  <a:pt x="169" y="191"/>
                </a:cubicBezTo>
                <a:cubicBezTo>
                  <a:pt x="157" y="184"/>
                  <a:pt x="116" y="156"/>
                  <a:pt x="107" y="151"/>
                </a:cubicBezTo>
                <a:cubicBezTo>
                  <a:pt x="98" y="145"/>
                  <a:pt x="95" y="134"/>
                  <a:pt x="100" y="124"/>
                </a:cubicBezTo>
                <a:cubicBezTo>
                  <a:pt x="103" y="119"/>
                  <a:pt x="103" y="119"/>
                  <a:pt x="103" y="119"/>
                </a:cubicBezTo>
                <a:cubicBezTo>
                  <a:pt x="113" y="125"/>
                  <a:pt x="113" y="125"/>
                  <a:pt x="113" y="125"/>
                </a:cubicBezTo>
                <a:cubicBezTo>
                  <a:pt x="115" y="121"/>
                  <a:pt x="115" y="121"/>
                  <a:pt x="115" y="121"/>
                </a:cubicBezTo>
                <a:cubicBezTo>
                  <a:pt x="107" y="110"/>
                  <a:pt x="107" y="110"/>
                  <a:pt x="107" y="110"/>
                </a:cubicBezTo>
                <a:cubicBezTo>
                  <a:pt x="105" y="107"/>
                  <a:pt x="105" y="107"/>
                  <a:pt x="105" y="107"/>
                </a:cubicBezTo>
                <a:cubicBezTo>
                  <a:pt x="80" y="70"/>
                  <a:pt x="80" y="70"/>
                  <a:pt x="80" y="70"/>
                </a:cubicBezTo>
                <a:cubicBezTo>
                  <a:pt x="80" y="69"/>
                  <a:pt x="79" y="69"/>
                  <a:pt x="79" y="68"/>
                </a:cubicBezTo>
                <a:cubicBezTo>
                  <a:pt x="78" y="64"/>
                  <a:pt x="80" y="59"/>
                  <a:pt x="84" y="58"/>
                </a:cubicBezTo>
                <a:cubicBezTo>
                  <a:pt x="138" y="34"/>
                  <a:pt x="138" y="34"/>
                  <a:pt x="138" y="34"/>
                </a:cubicBezTo>
                <a:cubicBezTo>
                  <a:pt x="140" y="33"/>
                  <a:pt x="143" y="32"/>
                  <a:pt x="145" y="32"/>
                </a:cubicBezTo>
                <a:cubicBezTo>
                  <a:pt x="145" y="32"/>
                  <a:pt x="146" y="32"/>
                  <a:pt x="147" y="32"/>
                </a:cubicBezTo>
                <a:cubicBezTo>
                  <a:pt x="160" y="32"/>
                  <a:pt x="171" y="43"/>
                  <a:pt x="171" y="57"/>
                </a:cubicBezTo>
                <a:cubicBezTo>
                  <a:pt x="171" y="61"/>
                  <a:pt x="171" y="64"/>
                  <a:pt x="169" y="67"/>
                </a:cubicBezTo>
                <a:close/>
                <a:moveTo>
                  <a:pt x="164" y="19"/>
                </a:moveTo>
                <a:cubicBezTo>
                  <a:pt x="164" y="9"/>
                  <a:pt x="172" y="0"/>
                  <a:pt x="182" y="0"/>
                </a:cubicBezTo>
                <a:cubicBezTo>
                  <a:pt x="193" y="0"/>
                  <a:pt x="201" y="9"/>
                  <a:pt x="201" y="19"/>
                </a:cubicBezTo>
                <a:cubicBezTo>
                  <a:pt x="201" y="29"/>
                  <a:pt x="193" y="38"/>
                  <a:pt x="182" y="38"/>
                </a:cubicBezTo>
                <a:cubicBezTo>
                  <a:pt x="172" y="38"/>
                  <a:pt x="164" y="29"/>
                  <a:pt x="164" y="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
          <p:cNvSpPr>
            <a:spLocks noEditPoints="1"/>
          </p:cNvSpPr>
          <p:nvPr/>
        </p:nvSpPr>
        <p:spPr bwMode="auto">
          <a:xfrm>
            <a:off x="3995197" y="3656695"/>
            <a:ext cx="440835" cy="538301"/>
          </a:xfrm>
          <a:custGeom>
            <a:avLst/>
            <a:gdLst>
              <a:gd name="T0" fmla="*/ 162 w 206"/>
              <a:gd name="T1" fmla="*/ 102 h 252"/>
              <a:gd name="T2" fmla="*/ 183 w 206"/>
              <a:gd name="T3" fmla="*/ 107 h 252"/>
              <a:gd name="T4" fmla="*/ 183 w 206"/>
              <a:gd name="T5" fmla="*/ 116 h 252"/>
              <a:gd name="T6" fmla="*/ 155 w 206"/>
              <a:gd name="T7" fmla="*/ 116 h 252"/>
              <a:gd name="T8" fmla="*/ 162 w 206"/>
              <a:gd name="T9" fmla="*/ 102 h 252"/>
              <a:gd name="T10" fmla="*/ 70 w 206"/>
              <a:gd name="T11" fmla="*/ 173 h 252"/>
              <a:gd name="T12" fmla="*/ 91 w 206"/>
              <a:gd name="T13" fmla="*/ 143 h 252"/>
              <a:gd name="T14" fmla="*/ 113 w 206"/>
              <a:gd name="T15" fmla="*/ 170 h 252"/>
              <a:gd name="T16" fmla="*/ 84 w 206"/>
              <a:gd name="T17" fmla="*/ 195 h 252"/>
              <a:gd name="T18" fmla="*/ 71 w 206"/>
              <a:gd name="T19" fmla="*/ 198 h 252"/>
              <a:gd name="T20" fmla="*/ 0 w 206"/>
              <a:gd name="T21" fmla="*/ 176 h 252"/>
              <a:gd name="T22" fmla="*/ 0 w 206"/>
              <a:gd name="T23" fmla="*/ 164 h 252"/>
              <a:gd name="T24" fmla="*/ 70 w 206"/>
              <a:gd name="T25" fmla="*/ 173 h 252"/>
              <a:gd name="T26" fmla="*/ 113 w 206"/>
              <a:gd name="T27" fmla="*/ 98 h 252"/>
              <a:gd name="T28" fmla="*/ 129 w 206"/>
              <a:gd name="T29" fmla="*/ 65 h 252"/>
              <a:gd name="T30" fmla="*/ 102 w 206"/>
              <a:gd name="T31" fmla="*/ 71 h 252"/>
              <a:gd name="T32" fmla="*/ 113 w 206"/>
              <a:gd name="T33" fmla="*/ 98 h 252"/>
              <a:gd name="T34" fmla="*/ 169 w 206"/>
              <a:gd name="T35" fmla="*/ 67 h 252"/>
              <a:gd name="T36" fmla="*/ 168 w 206"/>
              <a:gd name="T37" fmla="*/ 71 h 252"/>
              <a:gd name="T38" fmla="*/ 141 w 206"/>
              <a:gd name="T39" fmla="*/ 126 h 252"/>
              <a:gd name="T40" fmla="*/ 188 w 206"/>
              <a:gd name="T41" fmla="*/ 174 h 252"/>
              <a:gd name="T42" fmla="*/ 192 w 206"/>
              <a:gd name="T43" fmla="*/ 181 h 252"/>
              <a:gd name="T44" fmla="*/ 206 w 206"/>
              <a:gd name="T45" fmla="*/ 252 h 252"/>
              <a:gd name="T46" fmla="*/ 195 w 206"/>
              <a:gd name="T47" fmla="*/ 252 h 252"/>
              <a:gd name="T48" fmla="*/ 169 w 206"/>
              <a:gd name="T49" fmla="*/ 191 h 252"/>
              <a:gd name="T50" fmla="*/ 107 w 206"/>
              <a:gd name="T51" fmla="*/ 151 h 252"/>
              <a:gd name="T52" fmla="*/ 100 w 206"/>
              <a:gd name="T53" fmla="*/ 124 h 252"/>
              <a:gd name="T54" fmla="*/ 103 w 206"/>
              <a:gd name="T55" fmla="*/ 119 h 252"/>
              <a:gd name="T56" fmla="*/ 113 w 206"/>
              <a:gd name="T57" fmla="*/ 125 h 252"/>
              <a:gd name="T58" fmla="*/ 115 w 206"/>
              <a:gd name="T59" fmla="*/ 121 h 252"/>
              <a:gd name="T60" fmla="*/ 107 w 206"/>
              <a:gd name="T61" fmla="*/ 110 h 252"/>
              <a:gd name="T62" fmla="*/ 105 w 206"/>
              <a:gd name="T63" fmla="*/ 107 h 252"/>
              <a:gd name="T64" fmla="*/ 80 w 206"/>
              <a:gd name="T65" fmla="*/ 70 h 252"/>
              <a:gd name="T66" fmla="*/ 79 w 206"/>
              <a:gd name="T67" fmla="*/ 68 h 252"/>
              <a:gd name="T68" fmla="*/ 84 w 206"/>
              <a:gd name="T69" fmla="*/ 58 h 252"/>
              <a:gd name="T70" fmla="*/ 138 w 206"/>
              <a:gd name="T71" fmla="*/ 34 h 252"/>
              <a:gd name="T72" fmla="*/ 145 w 206"/>
              <a:gd name="T73" fmla="*/ 32 h 252"/>
              <a:gd name="T74" fmla="*/ 147 w 206"/>
              <a:gd name="T75" fmla="*/ 32 h 252"/>
              <a:gd name="T76" fmla="*/ 171 w 206"/>
              <a:gd name="T77" fmla="*/ 57 h 252"/>
              <a:gd name="T78" fmla="*/ 169 w 206"/>
              <a:gd name="T79" fmla="*/ 67 h 252"/>
              <a:gd name="T80" fmla="*/ 164 w 206"/>
              <a:gd name="T81" fmla="*/ 19 h 252"/>
              <a:gd name="T82" fmla="*/ 182 w 206"/>
              <a:gd name="T83" fmla="*/ 0 h 252"/>
              <a:gd name="T84" fmla="*/ 201 w 206"/>
              <a:gd name="T85" fmla="*/ 19 h 252"/>
              <a:gd name="T86" fmla="*/ 182 w 206"/>
              <a:gd name="T87" fmla="*/ 38 h 252"/>
              <a:gd name="T88" fmla="*/ 164 w 206"/>
              <a:gd name="T89" fmla="*/ 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6" h="252">
                <a:moveTo>
                  <a:pt x="162" y="102"/>
                </a:moveTo>
                <a:cubicBezTo>
                  <a:pt x="183" y="107"/>
                  <a:pt x="183" y="107"/>
                  <a:pt x="183" y="107"/>
                </a:cubicBezTo>
                <a:cubicBezTo>
                  <a:pt x="183" y="116"/>
                  <a:pt x="183" y="116"/>
                  <a:pt x="183" y="116"/>
                </a:cubicBezTo>
                <a:cubicBezTo>
                  <a:pt x="155" y="116"/>
                  <a:pt x="155" y="116"/>
                  <a:pt x="155" y="116"/>
                </a:cubicBezTo>
                <a:cubicBezTo>
                  <a:pt x="162" y="102"/>
                  <a:pt x="162" y="102"/>
                  <a:pt x="162" y="102"/>
                </a:cubicBezTo>
                <a:close/>
                <a:moveTo>
                  <a:pt x="70" y="173"/>
                </a:moveTo>
                <a:cubicBezTo>
                  <a:pt x="91" y="143"/>
                  <a:pt x="91" y="143"/>
                  <a:pt x="91" y="143"/>
                </a:cubicBezTo>
                <a:cubicBezTo>
                  <a:pt x="113" y="170"/>
                  <a:pt x="113" y="170"/>
                  <a:pt x="113" y="170"/>
                </a:cubicBezTo>
                <a:cubicBezTo>
                  <a:pt x="84" y="195"/>
                  <a:pt x="84" y="195"/>
                  <a:pt x="84" y="195"/>
                </a:cubicBezTo>
                <a:cubicBezTo>
                  <a:pt x="81" y="199"/>
                  <a:pt x="76" y="199"/>
                  <a:pt x="71" y="198"/>
                </a:cubicBezTo>
                <a:cubicBezTo>
                  <a:pt x="0" y="176"/>
                  <a:pt x="0" y="176"/>
                  <a:pt x="0" y="176"/>
                </a:cubicBezTo>
                <a:cubicBezTo>
                  <a:pt x="0" y="164"/>
                  <a:pt x="0" y="164"/>
                  <a:pt x="0" y="164"/>
                </a:cubicBezTo>
                <a:cubicBezTo>
                  <a:pt x="70" y="173"/>
                  <a:pt x="70" y="173"/>
                  <a:pt x="70" y="173"/>
                </a:cubicBezTo>
                <a:close/>
                <a:moveTo>
                  <a:pt x="113" y="98"/>
                </a:moveTo>
                <a:cubicBezTo>
                  <a:pt x="129" y="65"/>
                  <a:pt x="129" y="65"/>
                  <a:pt x="129" y="65"/>
                </a:cubicBezTo>
                <a:cubicBezTo>
                  <a:pt x="102" y="71"/>
                  <a:pt x="102" y="71"/>
                  <a:pt x="102" y="71"/>
                </a:cubicBezTo>
                <a:cubicBezTo>
                  <a:pt x="113" y="98"/>
                  <a:pt x="113" y="98"/>
                  <a:pt x="113" y="98"/>
                </a:cubicBezTo>
                <a:close/>
                <a:moveTo>
                  <a:pt x="169" y="67"/>
                </a:moveTo>
                <a:cubicBezTo>
                  <a:pt x="169" y="69"/>
                  <a:pt x="168" y="70"/>
                  <a:pt x="168" y="71"/>
                </a:cubicBezTo>
                <a:cubicBezTo>
                  <a:pt x="141" y="126"/>
                  <a:pt x="141" y="126"/>
                  <a:pt x="141" y="126"/>
                </a:cubicBezTo>
                <a:cubicBezTo>
                  <a:pt x="188" y="174"/>
                  <a:pt x="188" y="174"/>
                  <a:pt x="188" y="174"/>
                </a:cubicBezTo>
                <a:cubicBezTo>
                  <a:pt x="190" y="176"/>
                  <a:pt x="191" y="178"/>
                  <a:pt x="192" y="181"/>
                </a:cubicBezTo>
                <a:cubicBezTo>
                  <a:pt x="206" y="252"/>
                  <a:pt x="206" y="252"/>
                  <a:pt x="206" y="252"/>
                </a:cubicBezTo>
                <a:cubicBezTo>
                  <a:pt x="195" y="252"/>
                  <a:pt x="195" y="252"/>
                  <a:pt x="195" y="252"/>
                </a:cubicBezTo>
                <a:cubicBezTo>
                  <a:pt x="169" y="191"/>
                  <a:pt x="169" y="191"/>
                  <a:pt x="169" y="191"/>
                </a:cubicBezTo>
                <a:cubicBezTo>
                  <a:pt x="157" y="184"/>
                  <a:pt x="116" y="156"/>
                  <a:pt x="107" y="151"/>
                </a:cubicBezTo>
                <a:cubicBezTo>
                  <a:pt x="98" y="145"/>
                  <a:pt x="95" y="134"/>
                  <a:pt x="100" y="124"/>
                </a:cubicBezTo>
                <a:cubicBezTo>
                  <a:pt x="103" y="119"/>
                  <a:pt x="103" y="119"/>
                  <a:pt x="103" y="119"/>
                </a:cubicBezTo>
                <a:cubicBezTo>
                  <a:pt x="113" y="125"/>
                  <a:pt x="113" y="125"/>
                  <a:pt x="113" y="125"/>
                </a:cubicBezTo>
                <a:cubicBezTo>
                  <a:pt x="115" y="121"/>
                  <a:pt x="115" y="121"/>
                  <a:pt x="115" y="121"/>
                </a:cubicBezTo>
                <a:cubicBezTo>
                  <a:pt x="107" y="110"/>
                  <a:pt x="107" y="110"/>
                  <a:pt x="107" y="110"/>
                </a:cubicBezTo>
                <a:cubicBezTo>
                  <a:pt x="105" y="107"/>
                  <a:pt x="105" y="107"/>
                  <a:pt x="105" y="107"/>
                </a:cubicBezTo>
                <a:cubicBezTo>
                  <a:pt x="80" y="70"/>
                  <a:pt x="80" y="70"/>
                  <a:pt x="80" y="70"/>
                </a:cubicBezTo>
                <a:cubicBezTo>
                  <a:pt x="80" y="69"/>
                  <a:pt x="79" y="69"/>
                  <a:pt x="79" y="68"/>
                </a:cubicBezTo>
                <a:cubicBezTo>
                  <a:pt x="78" y="64"/>
                  <a:pt x="80" y="59"/>
                  <a:pt x="84" y="58"/>
                </a:cubicBezTo>
                <a:cubicBezTo>
                  <a:pt x="138" y="34"/>
                  <a:pt x="138" y="34"/>
                  <a:pt x="138" y="34"/>
                </a:cubicBezTo>
                <a:cubicBezTo>
                  <a:pt x="140" y="33"/>
                  <a:pt x="143" y="32"/>
                  <a:pt x="145" y="32"/>
                </a:cubicBezTo>
                <a:cubicBezTo>
                  <a:pt x="145" y="32"/>
                  <a:pt x="146" y="32"/>
                  <a:pt x="147" y="32"/>
                </a:cubicBezTo>
                <a:cubicBezTo>
                  <a:pt x="160" y="32"/>
                  <a:pt x="171" y="43"/>
                  <a:pt x="171" y="57"/>
                </a:cubicBezTo>
                <a:cubicBezTo>
                  <a:pt x="171" y="61"/>
                  <a:pt x="171" y="64"/>
                  <a:pt x="169" y="67"/>
                </a:cubicBezTo>
                <a:close/>
                <a:moveTo>
                  <a:pt x="164" y="19"/>
                </a:moveTo>
                <a:cubicBezTo>
                  <a:pt x="164" y="9"/>
                  <a:pt x="172" y="0"/>
                  <a:pt x="182" y="0"/>
                </a:cubicBezTo>
                <a:cubicBezTo>
                  <a:pt x="193" y="0"/>
                  <a:pt x="201" y="9"/>
                  <a:pt x="201" y="19"/>
                </a:cubicBezTo>
                <a:cubicBezTo>
                  <a:pt x="201" y="29"/>
                  <a:pt x="193" y="38"/>
                  <a:pt x="182" y="38"/>
                </a:cubicBezTo>
                <a:cubicBezTo>
                  <a:pt x="172" y="38"/>
                  <a:pt x="164" y="29"/>
                  <a:pt x="164" y="1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 name="TextBox 1"/>
          <p:cNvSpPr txBox="1"/>
          <p:nvPr/>
        </p:nvSpPr>
        <p:spPr>
          <a:xfrm>
            <a:off x="4857835" y="2727406"/>
            <a:ext cx="2492990" cy="954107"/>
          </a:xfrm>
          <a:prstGeom prst="rect">
            <a:avLst/>
          </a:prstGeom>
          <a:noFill/>
        </p:spPr>
        <p:txBody>
          <a:bodyPr wrap="none" rtlCol="0">
            <a:spAutoFit/>
          </a:bodyPr>
          <a:lstStyle/>
          <a:p>
            <a:pPr algn="ctr"/>
            <a:r>
              <a:rPr lang="zh-CN" altLang="en-US" sz="3600" dirty="0" smtClean="0">
                <a:solidFill>
                  <a:schemeClr val="tx1">
                    <a:lumMod val="85000"/>
                    <a:lumOff val="1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Segoe UI Semilight" panose="020B0402040204020203" pitchFamily="34" charset="0"/>
              </a:rPr>
              <a:t>肖忠良</a:t>
            </a:r>
            <a:endParaRPr lang="en-US" altLang="zh-CN" sz="3600" dirty="0" smtClean="0">
              <a:solidFill>
                <a:schemeClr val="tx1">
                  <a:lumMod val="85000"/>
                  <a:lumOff val="1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Segoe UI Semilight" panose="020B0402040204020203" pitchFamily="34" charset="0"/>
            </a:endParaRPr>
          </a:p>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指导老师，化生学院</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Tree>
    <p:extLst>
      <p:ext uri="{BB962C8B-B14F-4D97-AF65-F5344CB8AC3E}">
        <p14:creationId xmlns:p14="http://schemas.microsoft.com/office/powerpoint/2010/main" val="409172686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
            <a:ext cx="12192002" cy="6858001"/>
          </a:xfrm>
          <a:prstGeom prst="rect">
            <a:avLst/>
          </a:prstGeom>
        </p:spPr>
      </p:pic>
      <p:sp>
        <p:nvSpPr>
          <p:cNvPr id="9" name="矩形 8"/>
          <p:cNvSpPr/>
          <p:nvPr/>
        </p:nvSpPr>
        <p:spPr>
          <a:xfrm>
            <a:off x="2917372" y="1"/>
            <a:ext cx="2380342" cy="5048249"/>
          </a:xfrm>
          <a:prstGeom prst="rect">
            <a:avLst/>
          </a:prstGeom>
          <a:solidFill>
            <a:srgbClr val="FFCF0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0" y="5048250"/>
            <a:ext cx="12192000" cy="1809750"/>
          </a:xfrm>
          <a:prstGeom prst="rect">
            <a:avLst/>
          </a:prstGeom>
          <a:solidFill>
            <a:srgbClr val="FFCF0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8" name="组合 17"/>
          <p:cNvGrpSpPr/>
          <p:nvPr/>
        </p:nvGrpSpPr>
        <p:grpSpPr>
          <a:xfrm>
            <a:off x="3162186" y="4435672"/>
            <a:ext cx="1890713" cy="1890713"/>
            <a:chOff x="800100" y="4457699"/>
            <a:chExt cx="1890713" cy="1890713"/>
          </a:xfrm>
        </p:grpSpPr>
        <p:sp>
          <p:nvSpPr>
            <p:cNvPr id="16" name="椭圆 15"/>
            <p:cNvSpPr/>
            <p:nvPr/>
          </p:nvSpPr>
          <p:spPr>
            <a:xfrm>
              <a:off x="800100" y="4457699"/>
              <a:ext cx="1890713" cy="1890713"/>
            </a:xfrm>
            <a:prstGeom prst="ellipse">
              <a:avLst/>
            </a:prstGeom>
            <a:solidFill>
              <a:srgbClr val="231F2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p:cNvSpPr txBox="1"/>
            <p:nvPr/>
          </p:nvSpPr>
          <p:spPr>
            <a:xfrm>
              <a:off x="909638" y="4741336"/>
              <a:ext cx="1671637" cy="1323439"/>
            </a:xfrm>
            <a:prstGeom prst="rect">
              <a:avLst/>
            </a:prstGeom>
            <a:noFill/>
          </p:spPr>
          <p:txBody>
            <a:bodyPr wrap="square" rtlCol="0">
              <a:spAutoFit/>
            </a:bodyPr>
            <a:lstStyle/>
            <a:p>
              <a:pPr algn="ctr"/>
              <a:r>
                <a:rPr lang="en-US" altLang="zh-CN" sz="8000" spc="-150" dirty="0" smtClean="0">
                  <a:solidFill>
                    <a:srgbClr val="FFCF01"/>
                  </a:solidFill>
                  <a:latin typeface="Segoe UI Semilight" panose="020B0402040204020203" pitchFamily="34" charset="0"/>
                  <a:cs typeface="Segoe UI Semilight" panose="020B0402040204020203" pitchFamily="34" charset="0"/>
                </a:rPr>
                <a:t>0 2</a:t>
              </a:r>
              <a:endParaRPr lang="zh-CN" altLang="en-US" sz="8000" spc="-150" dirty="0">
                <a:solidFill>
                  <a:srgbClr val="FFCF01"/>
                </a:solidFill>
                <a:latin typeface="Segoe UI Semilight" panose="020B0402040204020203" pitchFamily="34" charset="0"/>
                <a:cs typeface="Segoe UI Semilight" panose="020B0402040204020203" pitchFamily="34" charset="0"/>
              </a:endParaRPr>
            </a:p>
          </p:txBody>
        </p:sp>
      </p:grpSp>
      <p:sp>
        <p:nvSpPr>
          <p:cNvPr id="19" name="文本框 18"/>
          <p:cNvSpPr txBox="1"/>
          <p:nvPr/>
        </p:nvSpPr>
        <p:spPr>
          <a:xfrm>
            <a:off x="5342109" y="5164167"/>
            <a:ext cx="4648199" cy="769441"/>
          </a:xfrm>
          <a:prstGeom prst="rect">
            <a:avLst/>
          </a:prstGeom>
          <a:noFill/>
        </p:spPr>
        <p:txBody>
          <a:bodyPr wrap="square" rtlCol="0">
            <a:spAutoFit/>
          </a:bodyPr>
          <a:lstStyle/>
          <a:p>
            <a:r>
              <a:rPr lang="zh-CN" altLang="en-US" sz="4400" b="1" dirty="0">
                <a:solidFill>
                  <a:schemeClr val="tx1">
                    <a:lumMod val="85000"/>
                    <a:lumOff val="15000"/>
                  </a:schemeClr>
                </a:solidFill>
                <a:latin typeface="Adobe 楷体 Std R" pitchFamily="18" charset="-122"/>
                <a:ea typeface="Adobe 楷体 Std R" pitchFamily="18" charset="-122"/>
                <a:cs typeface="Open Sans" panose="020B0606030504020204" pitchFamily="34" charset="0"/>
              </a:rPr>
              <a:t>项目介绍</a:t>
            </a:r>
          </a:p>
        </p:txBody>
      </p:sp>
      <p:sp>
        <p:nvSpPr>
          <p:cNvPr id="2" name="TextBox 1"/>
          <p:cNvSpPr txBox="1"/>
          <p:nvPr/>
        </p:nvSpPr>
        <p:spPr>
          <a:xfrm>
            <a:off x="5405633" y="5855328"/>
            <a:ext cx="3231141" cy="523220"/>
          </a:xfrm>
          <a:prstGeom prst="rect">
            <a:avLst/>
          </a:prstGeom>
          <a:noFill/>
        </p:spPr>
        <p:txBody>
          <a:bodyPr wrap="none" rtlCol="0">
            <a:spAutoFit/>
          </a:bodyPr>
          <a:lstStyle/>
          <a:p>
            <a:r>
              <a:rPr lang="en-US" altLang="zh-CN" sz="2800" i="1" dirty="0">
                <a:solidFill>
                  <a:schemeClr val="bg1"/>
                </a:solidFill>
                <a:latin typeface="Segoe UI Semilight" panose="020B0402040204020203" pitchFamily="34" charset="0"/>
                <a:cs typeface="Segoe UI Semilight" panose="020B0402040204020203" pitchFamily="34" charset="0"/>
              </a:rPr>
              <a:t>Project  Introduction</a:t>
            </a:r>
            <a:endParaRPr lang="zh-CN" altLang="en-US" sz="2800" i="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5618687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5300"/>
                    </a14:imgEffect>
                    <a14:imgEffect>
                      <a14:brightnessContrast contrast="-20000"/>
                    </a14:imgEffect>
                  </a14:imgLayer>
                </a14:imgProps>
              </a:ext>
              <a:ext uri="{28A0092B-C50C-407E-A947-70E740481C1C}">
                <a14:useLocalDpi xmlns:a14="http://schemas.microsoft.com/office/drawing/2010/main"/>
              </a:ext>
            </a:extLst>
          </a:blip>
          <a:srcRect t="22321" b="35387"/>
          <a:stretch>
            <a:fillRect/>
          </a:stretch>
        </p:blipFill>
        <p:spPr>
          <a:xfrm>
            <a:off x="0" y="1759860"/>
            <a:ext cx="12192000" cy="3305132"/>
          </a:xfrm>
          <a:custGeom>
            <a:avLst/>
            <a:gdLst>
              <a:gd name="connsiteX0" fmla="*/ 0 w 12192000"/>
              <a:gd name="connsiteY0" fmla="*/ 0 h 3305132"/>
              <a:gd name="connsiteX1" fmla="*/ 12192000 w 12192000"/>
              <a:gd name="connsiteY1" fmla="*/ 0 h 3305132"/>
              <a:gd name="connsiteX2" fmla="*/ 12192000 w 12192000"/>
              <a:gd name="connsiteY2" fmla="*/ 3305132 h 3305132"/>
              <a:gd name="connsiteX3" fmla="*/ 0 w 12192000"/>
              <a:gd name="connsiteY3" fmla="*/ 3305132 h 3305132"/>
            </a:gdLst>
            <a:ahLst/>
            <a:cxnLst>
              <a:cxn ang="0">
                <a:pos x="connsiteX0" y="connsiteY0"/>
              </a:cxn>
              <a:cxn ang="0">
                <a:pos x="connsiteX1" y="connsiteY1"/>
              </a:cxn>
              <a:cxn ang="0">
                <a:pos x="connsiteX2" y="connsiteY2"/>
              </a:cxn>
              <a:cxn ang="0">
                <a:pos x="connsiteX3" y="connsiteY3"/>
              </a:cxn>
            </a:cxnLst>
            <a:rect l="l" t="t" r="r" b="b"/>
            <a:pathLst>
              <a:path w="12192000" h="3305132">
                <a:moveTo>
                  <a:pt x="0" y="0"/>
                </a:moveTo>
                <a:lnTo>
                  <a:pt x="12192000" y="0"/>
                </a:lnTo>
                <a:lnTo>
                  <a:pt x="12192000" y="3305132"/>
                </a:lnTo>
                <a:lnTo>
                  <a:pt x="0" y="3305132"/>
                </a:lnTo>
                <a:close/>
              </a:path>
            </a:pathLst>
          </a:custGeom>
        </p:spPr>
      </p:pic>
      <p:sp>
        <p:nvSpPr>
          <p:cNvPr id="2" name="矩形 1"/>
          <p:cNvSpPr/>
          <p:nvPr/>
        </p:nvSpPr>
        <p:spPr>
          <a:xfrm>
            <a:off x="0" y="0"/>
            <a:ext cx="12192000" cy="261257"/>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452446" y="261257"/>
            <a:ext cx="1287107" cy="539506"/>
          </a:xfrm>
          <a:prstGeom prst="rect">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955301" y="319408"/>
            <a:ext cx="293099" cy="385103"/>
            <a:chOff x="1554163" y="1617663"/>
            <a:chExt cx="708026" cy="930275"/>
          </a:xfrm>
          <a:solidFill>
            <a:schemeClr val="tx1">
              <a:lumMod val="85000"/>
              <a:lumOff val="15000"/>
            </a:schemeClr>
          </a:solidFill>
        </p:grpSpPr>
        <p:sp>
          <p:nvSpPr>
            <p:cNvPr id="5" name="Freeform 81"/>
            <p:cNvSpPr>
              <a:spLocks/>
            </p:cNvSpPr>
            <p:nvPr/>
          </p:nvSpPr>
          <p:spPr bwMode="auto">
            <a:xfrm>
              <a:off x="1554163" y="1617663"/>
              <a:ext cx="593725" cy="930275"/>
            </a:xfrm>
            <a:custGeom>
              <a:avLst/>
              <a:gdLst>
                <a:gd name="T0" fmla="*/ 86 w 155"/>
                <a:gd name="T1" fmla="*/ 0 h 245"/>
                <a:gd name="T2" fmla="*/ 16 w 155"/>
                <a:gd name="T3" fmla="*/ 133 h 245"/>
                <a:gd name="T4" fmla="*/ 88 w 155"/>
                <a:gd name="T5" fmla="*/ 245 h 245"/>
                <a:gd name="T6" fmla="*/ 145 w 155"/>
                <a:gd name="T7" fmla="*/ 66 h 245"/>
                <a:gd name="T8" fmla="*/ 86 w 155"/>
                <a:gd name="T9" fmla="*/ 0 h 245"/>
              </a:gdLst>
              <a:ahLst/>
              <a:cxnLst>
                <a:cxn ang="0">
                  <a:pos x="T0" y="T1"/>
                </a:cxn>
                <a:cxn ang="0">
                  <a:pos x="T2" y="T3"/>
                </a:cxn>
                <a:cxn ang="0">
                  <a:pos x="T4" y="T5"/>
                </a:cxn>
                <a:cxn ang="0">
                  <a:pos x="T6" y="T7"/>
                </a:cxn>
                <a:cxn ang="0">
                  <a:pos x="T8" y="T9"/>
                </a:cxn>
              </a:cxnLst>
              <a:rect l="0" t="0" r="r" b="b"/>
              <a:pathLst>
                <a:path w="155" h="245">
                  <a:moveTo>
                    <a:pt x="86" y="0"/>
                  </a:moveTo>
                  <a:cubicBezTo>
                    <a:pt x="94" y="73"/>
                    <a:pt x="25" y="82"/>
                    <a:pt x="16" y="133"/>
                  </a:cubicBezTo>
                  <a:cubicBezTo>
                    <a:pt x="0" y="215"/>
                    <a:pt x="55" y="230"/>
                    <a:pt x="88" y="245"/>
                  </a:cubicBezTo>
                  <a:cubicBezTo>
                    <a:pt x="61" y="165"/>
                    <a:pt x="155" y="122"/>
                    <a:pt x="145" y="66"/>
                  </a:cubicBezTo>
                  <a:cubicBezTo>
                    <a:pt x="141" y="46"/>
                    <a:pt x="127" y="15"/>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82"/>
            <p:cNvSpPr>
              <a:spLocks/>
            </p:cNvSpPr>
            <p:nvPr/>
          </p:nvSpPr>
          <p:spPr bwMode="auto">
            <a:xfrm>
              <a:off x="1917701" y="2043113"/>
              <a:ext cx="344488" cy="501650"/>
            </a:xfrm>
            <a:custGeom>
              <a:avLst/>
              <a:gdLst>
                <a:gd name="T0" fmla="*/ 56 w 90"/>
                <a:gd name="T1" fmla="*/ 0 h 132"/>
                <a:gd name="T2" fmla="*/ 27 w 90"/>
                <a:gd name="T3" fmla="*/ 50 h 132"/>
                <a:gd name="T4" fmla="*/ 8 w 90"/>
                <a:gd name="T5" fmla="*/ 132 h 132"/>
                <a:gd name="T6" fmla="*/ 56 w 90"/>
                <a:gd name="T7" fmla="*/ 0 h 132"/>
              </a:gdLst>
              <a:ahLst/>
              <a:cxnLst>
                <a:cxn ang="0">
                  <a:pos x="T0" y="T1"/>
                </a:cxn>
                <a:cxn ang="0">
                  <a:pos x="T2" y="T3"/>
                </a:cxn>
                <a:cxn ang="0">
                  <a:pos x="T4" y="T5"/>
                </a:cxn>
                <a:cxn ang="0">
                  <a:pos x="T6" y="T7"/>
                </a:cxn>
              </a:cxnLst>
              <a:rect l="0" t="0" r="r" b="b"/>
              <a:pathLst>
                <a:path w="90" h="132">
                  <a:moveTo>
                    <a:pt x="56" y="0"/>
                  </a:moveTo>
                  <a:cubicBezTo>
                    <a:pt x="51" y="17"/>
                    <a:pt x="39" y="32"/>
                    <a:pt x="27" y="50"/>
                  </a:cubicBezTo>
                  <a:cubicBezTo>
                    <a:pt x="13" y="69"/>
                    <a:pt x="0" y="90"/>
                    <a:pt x="8" y="132"/>
                  </a:cubicBezTo>
                  <a:cubicBezTo>
                    <a:pt x="32" y="86"/>
                    <a:pt x="90" y="91"/>
                    <a:pt x="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文本框 6"/>
          <p:cNvSpPr txBox="1"/>
          <p:nvPr/>
        </p:nvSpPr>
        <p:spPr>
          <a:xfrm>
            <a:off x="4377822" y="864898"/>
            <a:ext cx="3436357" cy="830997"/>
          </a:xfrm>
          <a:prstGeom prst="rect">
            <a:avLst/>
          </a:prstGeom>
          <a:noFill/>
        </p:spPr>
        <p:txBody>
          <a:bodyPr wrap="square" rtlCol="0">
            <a:spAutoFit/>
          </a:bodyPr>
          <a:lstStyle/>
          <a:p>
            <a:pPr algn="ctr"/>
            <a:r>
              <a:rPr lang="zh-CN" altLang="en-US" sz="4800" dirty="0" smtClean="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简    介</a:t>
            </a:r>
            <a:endParaRPr lang="zh-CN" altLang="en-US" sz="4800"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91268" y="5290627"/>
            <a:ext cx="3257550" cy="1329310"/>
            <a:chOff x="491268" y="5101945"/>
            <a:chExt cx="3257550" cy="1329310"/>
          </a:xfrm>
        </p:grpSpPr>
        <p:sp>
          <p:nvSpPr>
            <p:cNvPr id="9" name="矩形 8"/>
            <p:cNvSpPr/>
            <p:nvPr/>
          </p:nvSpPr>
          <p:spPr>
            <a:xfrm>
              <a:off x="491268" y="5187015"/>
              <a:ext cx="1028700" cy="876300"/>
            </a:xfrm>
            <a:prstGeom prst="rect">
              <a:avLst/>
            </a:prstGeom>
            <a:solidFill>
              <a:srgbClr val="FFCF0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文本框 11"/>
            <p:cNvSpPr txBox="1"/>
            <p:nvPr/>
          </p:nvSpPr>
          <p:spPr>
            <a:xfrm>
              <a:off x="1547082" y="5101945"/>
              <a:ext cx="2201736" cy="954107"/>
            </a:xfrm>
            <a:prstGeom prst="rect">
              <a:avLst/>
            </a:prstGeom>
            <a:noFill/>
          </p:spPr>
          <p:txBody>
            <a:bodyPr wrap="square" rtlCol="0">
              <a:spAutoFit/>
            </a:bodyPr>
            <a:lstStyle/>
            <a:p>
              <a:r>
                <a:rPr lang="zh-CN" altLang="en-US" sz="28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数据采集</a:t>
              </a:r>
              <a:endParaRPr lang="en-US" altLang="zh-CN" sz="28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endParaRPr>
            </a:p>
            <a:p>
              <a:r>
                <a:rPr lang="en-US" altLang="zh-CN" sz="2800" dirty="0" smtClean="0">
                  <a:latin typeface="Segoe UI Semilight" panose="020B0402040204020203" pitchFamily="34" charset="0"/>
                  <a:ea typeface="Open Sans" panose="020B0606030504020204" pitchFamily="34" charset="0"/>
                  <a:cs typeface="Segoe UI Semilight" panose="020B0402040204020203" pitchFamily="34" charset="0"/>
                </a:rPr>
                <a:t> </a:t>
              </a:r>
              <a:endParaRPr lang="zh-CN" altLang="en-US" sz="2800" dirty="0">
                <a:latin typeface="Segoe UI Semilight" panose="020B0402040204020203" pitchFamily="34" charset="0"/>
                <a:cs typeface="Segoe UI Semilight" panose="020B0402040204020203" pitchFamily="34" charset="0"/>
              </a:endParaRPr>
            </a:p>
          </p:txBody>
        </p:sp>
        <p:sp>
          <p:nvSpPr>
            <p:cNvPr id="15" name="矩形 14"/>
            <p:cNvSpPr/>
            <p:nvPr/>
          </p:nvSpPr>
          <p:spPr>
            <a:xfrm>
              <a:off x="1562100" y="5600258"/>
              <a:ext cx="2186718" cy="830997"/>
            </a:xfrm>
            <a:prstGeom prst="rect">
              <a:avLst/>
            </a:prstGeom>
          </p:spPr>
          <p:txBody>
            <a:bodyPr wrap="square">
              <a:spAutoFit/>
            </a:bodyPr>
            <a:lstStyle/>
            <a:p>
              <a:r>
                <a:rPr lang="zh-CN" altLang="en-US" sz="2400" dirty="0" smtClean="0">
                  <a:solidFill>
                    <a:schemeClr val="tx1">
                      <a:lumMod val="85000"/>
                      <a:lumOff val="15000"/>
                    </a:schemeClr>
                  </a:solidFill>
                  <a:latin typeface="华文行楷" panose="02010800040101010101" pitchFamily="2" charset="-122"/>
                  <a:ea typeface="华文行楷" panose="02010800040101010101" pitchFamily="2" charset="-122"/>
                  <a:cs typeface="Segoe UI Semilight" panose="020B0402040204020203" pitchFamily="34" charset="0"/>
                </a:rPr>
                <a:t>实时采集位置数据</a:t>
              </a:r>
              <a:r>
                <a:rPr lang="en-US" altLang="zh-CN" dirty="0" smtClean="0">
                  <a:solidFill>
                    <a:schemeClr val="tx1">
                      <a:lumMod val="85000"/>
                      <a:lumOff val="15000"/>
                    </a:schemeClr>
                  </a:solidFill>
                  <a:latin typeface="Segoe UI Semilight" panose="020B0402040204020203" pitchFamily="34" charset="0"/>
                  <a:ea typeface="Open Sans" panose="020B0606030504020204" pitchFamily="34" charset="0"/>
                  <a:cs typeface="Segoe UI Semilight" panose="020B0402040204020203" pitchFamily="34" charset="0"/>
                </a:rPr>
                <a:t>.</a:t>
              </a:r>
              <a:endParaRPr lang="zh-CN" altLang="en-US" dirty="0">
                <a:solidFill>
                  <a:schemeClr val="tx1">
                    <a:lumMod val="85000"/>
                    <a:lumOff val="15000"/>
                  </a:schemeClr>
                </a:solidFill>
                <a:latin typeface="Segoe UI Semilight" panose="020B0402040204020203" pitchFamily="34" charset="0"/>
                <a:ea typeface="Open Sans" panose="020B0606030504020204" pitchFamily="34" charset="0"/>
                <a:cs typeface="Segoe UI Semilight" panose="020B0402040204020203" pitchFamily="34" charset="0"/>
              </a:endParaRPr>
            </a:p>
          </p:txBody>
        </p:sp>
      </p:grpSp>
      <p:grpSp>
        <p:nvGrpSpPr>
          <p:cNvPr id="19" name="组合 18"/>
          <p:cNvGrpSpPr/>
          <p:nvPr/>
        </p:nvGrpSpPr>
        <p:grpSpPr>
          <a:xfrm>
            <a:off x="4542972" y="5290627"/>
            <a:ext cx="3686628" cy="1329310"/>
            <a:chOff x="4571649" y="5101945"/>
            <a:chExt cx="3686628" cy="1329310"/>
          </a:xfrm>
        </p:grpSpPr>
        <p:sp>
          <p:nvSpPr>
            <p:cNvPr id="10" name="矩形 9"/>
            <p:cNvSpPr/>
            <p:nvPr/>
          </p:nvSpPr>
          <p:spPr>
            <a:xfrm>
              <a:off x="4571649" y="5187015"/>
              <a:ext cx="1028700" cy="876300"/>
            </a:xfrm>
            <a:prstGeom prst="rect">
              <a:avLst/>
            </a:prstGeom>
            <a:solidFill>
              <a:srgbClr val="FFCF0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p:cNvSpPr txBox="1"/>
            <p:nvPr/>
          </p:nvSpPr>
          <p:spPr>
            <a:xfrm>
              <a:off x="5631846" y="5101945"/>
              <a:ext cx="1816704" cy="523220"/>
            </a:xfrm>
            <a:prstGeom prst="rect">
              <a:avLst/>
            </a:prstGeom>
            <a:noFill/>
          </p:spPr>
          <p:txBody>
            <a:bodyPr wrap="square" rtlCol="0">
              <a:spAutoFit/>
            </a:bodyPr>
            <a:lstStyle/>
            <a:p>
              <a:r>
                <a:rPr lang="zh-CN" altLang="en-US" sz="28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数据</a:t>
              </a: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转换</a:t>
              </a:r>
              <a:r>
                <a:rPr lang="en-US" altLang="zh-CN" sz="2800" dirty="0" smtClean="0">
                  <a:latin typeface="Segoe UI Semilight" panose="020B0402040204020203" pitchFamily="34" charset="0"/>
                  <a:ea typeface="Open Sans" panose="020B0606030504020204" pitchFamily="34" charset="0"/>
                  <a:cs typeface="Segoe UI Semilight" panose="020B0402040204020203" pitchFamily="34" charset="0"/>
                </a:rPr>
                <a:t>  </a:t>
              </a:r>
              <a:endParaRPr lang="zh-CN" altLang="en-US" sz="2800" dirty="0">
                <a:latin typeface="Segoe UI Semilight" panose="020B0402040204020203" pitchFamily="34" charset="0"/>
                <a:cs typeface="Segoe UI Semilight" panose="020B0402040204020203" pitchFamily="34" charset="0"/>
              </a:endParaRPr>
            </a:p>
          </p:txBody>
        </p:sp>
        <p:sp>
          <p:nvSpPr>
            <p:cNvPr id="16" name="矩形 15"/>
            <p:cNvSpPr/>
            <p:nvPr/>
          </p:nvSpPr>
          <p:spPr>
            <a:xfrm>
              <a:off x="5693583" y="5600258"/>
              <a:ext cx="2564694" cy="830997"/>
            </a:xfrm>
            <a:prstGeom prst="rect">
              <a:avLst/>
            </a:prstGeom>
          </p:spPr>
          <p:txBody>
            <a:bodyPr wrap="square">
              <a:spAutoFit/>
            </a:bodyPr>
            <a:lstStyle/>
            <a:p>
              <a:r>
                <a:rPr lang="zh-CN" altLang="en-US" sz="2400" dirty="0" smtClean="0">
                  <a:solidFill>
                    <a:schemeClr val="tx1">
                      <a:lumMod val="85000"/>
                      <a:lumOff val="15000"/>
                    </a:schemeClr>
                  </a:solidFill>
                  <a:latin typeface="华文行楷" panose="02010800040101010101" pitchFamily="2" charset="-122"/>
                  <a:ea typeface="华文行楷" panose="02010800040101010101" pitchFamily="2" charset="-122"/>
                  <a:cs typeface="Segoe UI Semilight" panose="020B0402040204020203" pitchFamily="34" charset="0"/>
                </a:rPr>
                <a:t>将位置数据转化为活动量</a:t>
              </a:r>
              <a:endParaRPr lang="zh-CN" altLang="en-US" sz="2400" dirty="0">
                <a:solidFill>
                  <a:schemeClr val="tx1">
                    <a:lumMod val="85000"/>
                    <a:lumOff val="15000"/>
                  </a:schemeClr>
                </a:solidFill>
                <a:latin typeface="华文行楷" panose="02010800040101010101" pitchFamily="2" charset="-122"/>
                <a:ea typeface="华文行楷" panose="02010800040101010101" pitchFamily="2" charset="-122"/>
                <a:cs typeface="Segoe UI Semilight" panose="020B0402040204020203" pitchFamily="34" charset="0"/>
              </a:endParaRPr>
            </a:p>
          </p:txBody>
        </p:sp>
      </p:grpSp>
      <p:grpSp>
        <p:nvGrpSpPr>
          <p:cNvPr id="20" name="组合 19"/>
          <p:cNvGrpSpPr/>
          <p:nvPr/>
        </p:nvGrpSpPr>
        <p:grpSpPr>
          <a:xfrm>
            <a:off x="8646189" y="5290947"/>
            <a:ext cx="3300288" cy="1329310"/>
            <a:chOff x="8645778" y="5101945"/>
            <a:chExt cx="3300288" cy="1329310"/>
          </a:xfrm>
        </p:grpSpPr>
        <p:sp>
          <p:nvSpPr>
            <p:cNvPr id="11" name="矩形 10"/>
            <p:cNvSpPr/>
            <p:nvPr/>
          </p:nvSpPr>
          <p:spPr>
            <a:xfrm>
              <a:off x="8645778" y="5187015"/>
              <a:ext cx="1028700" cy="876300"/>
            </a:xfrm>
            <a:prstGeom prst="rect">
              <a:avLst/>
            </a:prstGeom>
            <a:solidFill>
              <a:srgbClr val="FFCF0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框 13"/>
            <p:cNvSpPr txBox="1"/>
            <p:nvPr/>
          </p:nvSpPr>
          <p:spPr>
            <a:xfrm>
              <a:off x="9759348" y="5101945"/>
              <a:ext cx="2186718" cy="523220"/>
            </a:xfrm>
            <a:prstGeom prst="rect">
              <a:avLst/>
            </a:prstGeom>
            <a:noFill/>
          </p:spPr>
          <p:txBody>
            <a:bodyPr wrap="square" rtlCol="0">
              <a:spAutoFit/>
            </a:bodyPr>
            <a:lstStyle/>
            <a:p>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Semilight" panose="020B0402040204020203" pitchFamily="34" charset="0"/>
                </a:rPr>
                <a:t>数据展示</a:t>
              </a:r>
            </a:p>
          </p:txBody>
        </p:sp>
        <p:sp>
          <p:nvSpPr>
            <p:cNvPr id="17" name="矩形 16"/>
            <p:cNvSpPr/>
            <p:nvPr/>
          </p:nvSpPr>
          <p:spPr>
            <a:xfrm>
              <a:off x="9759348" y="5600258"/>
              <a:ext cx="2186718" cy="830997"/>
            </a:xfrm>
            <a:prstGeom prst="rect">
              <a:avLst/>
            </a:prstGeom>
          </p:spPr>
          <p:txBody>
            <a:bodyPr wrap="square">
              <a:spAutoFit/>
            </a:bodyPr>
            <a:lstStyle/>
            <a:p>
              <a:r>
                <a:rPr lang="zh-CN" altLang="en-US" sz="2400" dirty="0">
                  <a:solidFill>
                    <a:schemeClr val="tx1">
                      <a:lumMod val="85000"/>
                      <a:lumOff val="15000"/>
                    </a:schemeClr>
                  </a:solidFill>
                  <a:latin typeface="华文行楷" panose="02010800040101010101" pitchFamily="2" charset="-122"/>
                  <a:ea typeface="华文行楷" panose="02010800040101010101" pitchFamily="2" charset="-122"/>
                  <a:cs typeface="Segoe UI Semilight" panose="020B0402040204020203" pitchFamily="34" charset="0"/>
                </a:rPr>
                <a:t>便捷美观的图形交互界面</a:t>
              </a:r>
            </a:p>
          </p:txBody>
        </p:sp>
      </p:grpSp>
      <p:sp>
        <p:nvSpPr>
          <p:cNvPr id="21" name="Freeform 39"/>
          <p:cNvSpPr>
            <a:spLocks noEditPoints="1"/>
          </p:cNvSpPr>
          <p:nvPr/>
        </p:nvSpPr>
        <p:spPr bwMode="auto">
          <a:xfrm>
            <a:off x="4741990" y="5523006"/>
            <a:ext cx="630664" cy="539627"/>
          </a:xfrm>
          <a:custGeom>
            <a:avLst/>
            <a:gdLst>
              <a:gd name="T0" fmla="*/ 194 w 200"/>
              <a:gd name="T1" fmla="*/ 155 h 170"/>
              <a:gd name="T2" fmla="*/ 186 w 200"/>
              <a:gd name="T3" fmla="*/ 99 h 170"/>
              <a:gd name="T4" fmla="*/ 183 w 200"/>
              <a:gd name="T5" fmla="*/ 95 h 170"/>
              <a:gd name="T6" fmla="*/ 120 w 200"/>
              <a:gd name="T7" fmla="*/ 96 h 170"/>
              <a:gd name="T8" fmla="*/ 119 w 200"/>
              <a:gd name="T9" fmla="*/ 119 h 170"/>
              <a:gd name="T10" fmla="*/ 105 w 200"/>
              <a:gd name="T11" fmla="*/ 74 h 170"/>
              <a:gd name="T12" fmla="*/ 142 w 200"/>
              <a:gd name="T13" fmla="*/ 65 h 170"/>
              <a:gd name="T14" fmla="*/ 132 w 200"/>
              <a:gd name="T15" fmla="*/ 45 h 170"/>
              <a:gd name="T16" fmla="*/ 131 w 200"/>
              <a:gd name="T17" fmla="*/ 1 h 170"/>
              <a:gd name="T18" fmla="*/ 69 w 200"/>
              <a:gd name="T19" fmla="*/ 0 h 170"/>
              <a:gd name="T20" fmla="*/ 65 w 200"/>
              <a:gd name="T21" fmla="*/ 4 h 170"/>
              <a:gd name="T22" fmla="*/ 58 w 200"/>
              <a:gd name="T23" fmla="*/ 60 h 170"/>
              <a:gd name="T24" fmla="*/ 55 w 200"/>
              <a:gd name="T25" fmla="*/ 65 h 170"/>
              <a:gd name="T26" fmla="*/ 53 w 200"/>
              <a:gd name="T27" fmla="*/ 71 h 170"/>
              <a:gd name="T28" fmla="*/ 55 w 200"/>
              <a:gd name="T29" fmla="*/ 74 h 170"/>
              <a:gd name="T30" fmla="*/ 92 w 200"/>
              <a:gd name="T31" fmla="*/ 74 h 170"/>
              <a:gd name="T32" fmla="*/ 79 w 200"/>
              <a:gd name="T33" fmla="*/ 119 h 170"/>
              <a:gd name="T34" fmla="*/ 78 w 200"/>
              <a:gd name="T35" fmla="*/ 96 h 170"/>
              <a:gd name="T36" fmla="*/ 16 w 200"/>
              <a:gd name="T37" fmla="*/ 95 h 170"/>
              <a:gd name="T38" fmla="*/ 12 w 200"/>
              <a:gd name="T39" fmla="*/ 99 h 170"/>
              <a:gd name="T40" fmla="*/ 4 w 200"/>
              <a:gd name="T41" fmla="*/ 155 h 170"/>
              <a:gd name="T42" fmla="*/ 2 w 200"/>
              <a:gd name="T43" fmla="*/ 160 h 170"/>
              <a:gd name="T44" fmla="*/ 0 w 200"/>
              <a:gd name="T45" fmla="*/ 166 h 170"/>
              <a:gd name="T46" fmla="*/ 2 w 200"/>
              <a:gd name="T47" fmla="*/ 170 h 170"/>
              <a:gd name="T48" fmla="*/ 86 w 200"/>
              <a:gd name="T49" fmla="*/ 170 h 170"/>
              <a:gd name="T50" fmla="*/ 86 w 200"/>
              <a:gd name="T51" fmla="*/ 155 h 170"/>
              <a:gd name="T52" fmla="*/ 79 w 200"/>
              <a:gd name="T53" fmla="*/ 133 h 170"/>
              <a:gd name="T54" fmla="*/ 119 w 200"/>
              <a:gd name="T55" fmla="*/ 140 h 170"/>
              <a:gd name="T56" fmla="*/ 111 w 200"/>
              <a:gd name="T57" fmla="*/ 157 h 170"/>
              <a:gd name="T58" fmla="*/ 108 w 200"/>
              <a:gd name="T59" fmla="*/ 163 h 170"/>
              <a:gd name="T60" fmla="*/ 107 w 200"/>
              <a:gd name="T61" fmla="*/ 168 h 170"/>
              <a:gd name="T62" fmla="*/ 112 w 200"/>
              <a:gd name="T63" fmla="*/ 170 h 170"/>
              <a:gd name="T64" fmla="*/ 196 w 200"/>
              <a:gd name="T65" fmla="*/ 160 h 170"/>
              <a:gd name="T66" fmla="*/ 23 w 200"/>
              <a:gd name="T67" fmla="*/ 133 h 170"/>
              <a:gd name="T68" fmla="*/ 68 w 200"/>
              <a:gd name="T69" fmla="*/ 106 h 170"/>
              <a:gd name="T70" fmla="*/ 76 w 200"/>
              <a:gd name="T71" fmla="*/ 37 h 170"/>
              <a:gd name="T72" fmla="*/ 121 w 200"/>
              <a:gd name="T73" fmla="*/ 10 h 170"/>
              <a:gd name="T74" fmla="*/ 76 w 200"/>
              <a:gd name="T75" fmla="*/ 37 h 170"/>
              <a:gd name="T76" fmla="*/ 130 w 200"/>
              <a:gd name="T77" fmla="*/ 133 h 170"/>
              <a:gd name="T78" fmla="*/ 175 w 200"/>
              <a:gd name="T79" fmla="*/ 10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70">
                <a:moveTo>
                  <a:pt x="196" y="160"/>
                </a:moveTo>
                <a:cubicBezTo>
                  <a:pt x="196" y="159"/>
                  <a:pt x="195" y="157"/>
                  <a:pt x="194" y="155"/>
                </a:cubicBezTo>
                <a:cubicBezTo>
                  <a:pt x="186" y="140"/>
                  <a:pt x="186" y="140"/>
                  <a:pt x="186" y="140"/>
                </a:cubicBezTo>
                <a:cubicBezTo>
                  <a:pt x="186" y="99"/>
                  <a:pt x="186" y="99"/>
                  <a:pt x="186" y="99"/>
                </a:cubicBezTo>
                <a:cubicBezTo>
                  <a:pt x="186" y="98"/>
                  <a:pt x="186" y="97"/>
                  <a:pt x="185" y="96"/>
                </a:cubicBezTo>
                <a:cubicBezTo>
                  <a:pt x="184" y="96"/>
                  <a:pt x="184" y="95"/>
                  <a:pt x="183" y="95"/>
                </a:cubicBezTo>
                <a:cubicBezTo>
                  <a:pt x="123" y="95"/>
                  <a:pt x="123" y="95"/>
                  <a:pt x="123" y="95"/>
                </a:cubicBezTo>
                <a:cubicBezTo>
                  <a:pt x="122" y="95"/>
                  <a:pt x="121" y="96"/>
                  <a:pt x="120" y="96"/>
                </a:cubicBezTo>
                <a:cubicBezTo>
                  <a:pt x="119" y="97"/>
                  <a:pt x="119" y="98"/>
                  <a:pt x="119" y="99"/>
                </a:cubicBezTo>
                <a:cubicBezTo>
                  <a:pt x="119" y="119"/>
                  <a:pt x="119" y="119"/>
                  <a:pt x="119" y="119"/>
                </a:cubicBezTo>
                <a:cubicBezTo>
                  <a:pt x="105" y="119"/>
                  <a:pt x="105" y="119"/>
                  <a:pt x="105" y="119"/>
                </a:cubicBezTo>
                <a:cubicBezTo>
                  <a:pt x="105" y="74"/>
                  <a:pt x="105" y="74"/>
                  <a:pt x="105" y="74"/>
                </a:cubicBezTo>
                <a:cubicBezTo>
                  <a:pt x="140" y="74"/>
                  <a:pt x="140" y="74"/>
                  <a:pt x="140" y="74"/>
                </a:cubicBezTo>
                <a:cubicBezTo>
                  <a:pt x="145" y="74"/>
                  <a:pt x="145" y="71"/>
                  <a:pt x="142" y="65"/>
                </a:cubicBezTo>
                <a:cubicBezTo>
                  <a:pt x="142" y="64"/>
                  <a:pt x="141" y="62"/>
                  <a:pt x="140" y="60"/>
                </a:cubicBezTo>
                <a:cubicBezTo>
                  <a:pt x="132" y="45"/>
                  <a:pt x="132" y="45"/>
                  <a:pt x="132" y="45"/>
                </a:cubicBezTo>
                <a:cubicBezTo>
                  <a:pt x="132" y="4"/>
                  <a:pt x="132" y="4"/>
                  <a:pt x="132" y="4"/>
                </a:cubicBezTo>
                <a:cubicBezTo>
                  <a:pt x="132" y="3"/>
                  <a:pt x="132" y="2"/>
                  <a:pt x="131" y="1"/>
                </a:cubicBezTo>
                <a:cubicBezTo>
                  <a:pt x="130" y="0"/>
                  <a:pt x="129" y="0"/>
                  <a:pt x="128" y="0"/>
                </a:cubicBezTo>
                <a:cubicBezTo>
                  <a:pt x="69" y="0"/>
                  <a:pt x="69" y="0"/>
                  <a:pt x="69" y="0"/>
                </a:cubicBezTo>
                <a:cubicBezTo>
                  <a:pt x="68" y="0"/>
                  <a:pt x="67" y="0"/>
                  <a:pt x="66" y="1"/>
                </a:cubicBezTo>
                <a:cubicBezTo>
                  <a:pt x="66" y="2"/>
                  <a:pt x="65" y="3"/>
                  <a:pt x="65" y="4"/>
                </a:cubicBezTo>
                <a:cubicBezTo>
                  <a:pt x="65" y="45"/>
                  <a:pt x="65" y="45"/>
                  <a:pt x="65" y="45"/>
                </a:cubicBezTo>
                <a:cubicBezTo>
                  <a:pt x="58" y="60"/>
                  <a:pt x="58" y="60"/>
                  <a:pt x="58" y="60"/>
                </a:cubicBezTo>
                <a:cubicBezTo>
                  <a:pt x="57" y="61"/>
                  <a:pt x="57" y="61"/>
                  <a:pt x="57" y="61"/>
                </a:cubicBezTo>
                <a:cubicBezTo>
                  <a:pt x="56" y="63"/>
                  <a:pt x="56" y="64"/>
                  <a:pt x="55" y="65"/>
                </a:cubicBezTo>
                <a:cubicBezTo>
                  <a:pt x="55" y="65"/>
                  <a:pt x="54" y="66"/>
                  <a:pt x="54" y="68"/>
                </a:cubicBezTo>
                <a:cubicBezTo>
                  <a:pt x="53" y="69"/>
                  <a:pt x="53" y="70"/>
                  <a:pt x="53" y="71"/>
                </a:cubicBezTo>
                <a:cubicBezTo>
                  <a:pt x="53" y="71"/>
                  <a:pt x="53" y="72"/>
                  <a:pt x="53" y="73"/>
                </a:cubicBezTo>
                <a:cubicBezTo>
                  <a:pt x="54" y="73"/>
                  <a:pt x="54" y="74"/>
                  <a:pt x="55" y="74"/>
                </a:cubicBezTo>
                <a:cubicBezTo>
                  <a:pt x="56" y="74"/>
                  <a:pt x="57" y="75"/>
                  <a:pt x="58" y="74"/>
                </a:cubicBezTo>
                <a:cubicBezTo>
                  <a:pt x="92" y="74"/>
                  <a:pt x="92" y="74"/>
                  <a:pt x="92" y="74"/>
                </a:cubicBezTo>
                <a:cubicBezTo>
                  <a:pt x="92" y="119"/>
                  <a:pt x="92" y="119"/>
                  <a:pt x="92" y="119"/>
                </a:cubicBezTo>
                <a:cubicBezTo>
                  <a:pt x="79" y="119"/>
                  <a:pt x="79" y="119"/>
                  <a:pt x="79" y="119"/>
                </a:cubicBezTo>
                <a:cubicBezTo>
                  <a:pt x="79" y="99"/>
                  <a:pt x="79" y="99"/>
                  <a:pt x="79" y="99"/>
                </a:cubicBezTo>
                <a:cubicBezTo>
                  <a:pt x="79" y="98"/>
                  <a:pt x="78" y="97"/>
                  <a:pt x="78" y="96"/>
                </a:cubicBezTo>
                <a:cubicBezTo>
                  <a:pt x="77" y="96"/>
                  <a:pt x="76" y="95"/>
                  <a:pt x="75" y="95"/>
                </a:cubicBezTo>
                <a:cubicBezTo>
                  <a:pt x="16" y="95"/>
                  <a:pt x="16" y="95"/>
                  <a:pt x="16" y="95"/>
                </a:cubicBezTo>
                <a:cubicBezTo>
                  <a:pt x="14" y="95"/>
                  <a:pt x="14" y="96"/>
                  <a:pt x="13" y="96"/>
                </a:cubicBezTo>
                <a:cubicBezTo>
                  <a:pt x="12" y="97"/>
                  <a:pt x="12" y="98"/>
                  <a:pt x="12" y="99"/>
                </a:cubicBezTo>
                <a:cubicBezTo>
                  <a:pt x="12" y="140"/>
                  <a:pt x="12" y="140"/>
                  <a:pt x="12" y="140"/>
                </a:cubicBezTo>
                <a:cubicBezTo>
                  <a:pt x="4" y="155"/>
                  <a:pt x="4" y="155"/>
                  <a:pt x="4" y="155"/>
                </a:cubicBezTo>
                <a:cubicBezTo>
                  <a:pt x="4" y="155"/>
                  <a:pt x="4" y="156"/>
                  <a:pt x="3" y="157"/>
                </a:cubicBezTo>
                <a:cubicBezTo>
                  <a:pt x="3" y="158"/>
                  <a:pt x="2" y="159"/>
                  <a:pt x="2" y="160"/>
                </a:cubicBezTo>
                <a:cubicBezTo>
                  <a:pt x="1" y="161"/>
                  <a:pt x="1" y="162"/>
                  <a:pt x="0" y="163"/>
                </a:cubicBezTo>
                <a:cubicBezTo>
                  <a:pt x="0" y="165"/>
                  <a:pt x="0" y="165"/>
                  <a:pt x="0" y="166"/>
                </a:cubicBezTo>
                <a:cubicBezTo>
                  <a:pt x="0" y="167"/>
                  <a:pt x="0" y="168"/>
                  <a:pt x="0" y="168"/>
                </a:cubicBezTo>
                <a:cubicBezTo>
                  <a:pt x="0" y="169"/>
                  <a:pt x="1" y="169"/>
                  <a:pt x="2" y="170"/>
                </a:cubicBezTo>
                <a:cubicBezTo>
                  <a:pt x="2" y="170"/>
                  <a:pt x="3" y="170"/>
                  <a:pt x="5" y="170"/>
                </a:cubicBezTo>
                <a:cubicBezTo>
                  <a:pt x="86" y="170"/>
                  <a:pt x="86" y="170"/>
                  <a:pt x="86" y="170"/>
                </a:cubicBezTo>
                <a:cubicBezTo>
                  <a:pt x="91" y="170"/>
                  <a:pt x="92" y="167"/>
                  <a:pt x="89" y="160"/>
                </a:cubicBezTo>
                <a:cubicBezTo>
                  <a:pt x="89" y="159"/>
                  <a:pt x="88" y="157"/>
                  <a:pt x="86" y="155"/>
                </a:cubicBezTo>
                <a:cubicBezTo>
                  <a:pt x="79" y="140"/>
                  <a:pt x="79" y="140"/>
                  <a:pt x="79" y="140"/>
                </a:cubicBezTo>
                <a:cubicBezTo>
                  <a:pt x="79" y="133"/>
                  <a:pt x="79" y="133"/>
                  <a:pt x="79" y="133"/>
                </a:cubicBezTo>
                <a:cubicBezTo>
                  <a:pt x="119" y="133"/>
                  <a:pt x="119" y="133"/>
                  <a:pt x="119" y="133"/>
                </a:cubicBezTo>
                <a:cubicBezTo>
                  <a:pt x="119" y="140"/>
                  <a:pt x="119" y="140"/>
                  <a:pt x="119" y="140"/>
                </a:cubicBezTo>
                <a:cubicBezTo>
                  <a:pt x="112" y="155"/>
                  <a:pt x="112" y="155"/>
                  <a:pt x="112" y="155"/>
                </a:cubicBezTo>
                <a:cubicBezTo>
                  <a:pt x="112" y="155"/>
                  <a:pt x="111" y="156"/>
                  <a:pt x="111" y="157"/>
                </a:cubicBezTo>
                <a:cubicBezTo>
                  <a:pt x="110" y="158"/>
                  <a:pt x="109" y="159"/>
                  <a:pt x="109" y="160"/>
                </a:cubicBezTo>
                <a:cubicBezTo>
                  <a:pt x="109" y="161"/>
                  <a:pt x="108" y="162"/>
                  <a:pt x="108" y="163"/>
                </a:cubicBezTo>
                <a:cubicBezTo>
                  <a:pt x="107" y="165"/>
                  <a:pt x="107" y="165"/>
                  <a:pt x="107" y="166"/>
                </a:cubicBezTo>
                <a:cubicBezTo>
                  <a:pt x="107" y="167"/>
                  <a:pt x="107" y="168"/>
                  <a:pt x="107" y="168"/>
                </a:cubicBezTo>
                <a:cubicBezTo>
                  <a:pt x="108" y="169"/>
                  <a:pt x="108" y="169"/>
                  <a:pt x="109" y="170"/>
                </a:cubicBezTo>
                <a:cubicBezTo>
                  <a:pt x="110" y="170"/>
                  <a:pt x="111" y="170"/>
                  <a:pt x="112" y="170"/>
                </a:cubicBezTo>
                <a:cubicBezTo>
                  <a:pt x="194" y="170"/>
                  <a:pt x="194" y="170"/>
                  <a:pt x="194" y="170"/>
                </a:cubicBezTo>
                <a:cubicBezTo>
                  <a:pt x="199" y="170"/>
                  <a:pt x="200" y="167"/>
                  <a:pt x="196" y="160"/>
                </a:cubicBezTo>
                <a:close/>
                <a:moveTo>
                  <a:pt x="68" y="133"/>
                </a:moveTo>
                <a:cubicBezTo>
                  <a:pt x="23" y="133"/>
                  <a:pt x="23" y="133"/>
                  <a:pt x="23" y="133"/>
                </a:cubicBezTo>
                <a:cubicBezTo>
                  <a:pt x="23" y="106"/>
                  <a:pt x="23" y="106"/>
                  <a:pt x="23" y="106"/>
                </a:cubicBezTo>
                <a:cubicBezTo>
                  <a:pt x="68" y="106"/>
                  <a:pt x="68" y="106"/>
                  <a:pt x="68" y="106"/>
                </a:cubicBezTo>
                <a:lnTo>
                  <a:pt x="68" y="133"/>
                </a:lnTo>
                <a:close/>
                <a:moveTo>
                  <a:pt x="76" y="37"/>
                </a:moveTo>
                <a:cubicBezTo>
                  <a:pt x="76" y="10"/>
                  <a:pt x="76" y="10"/>
                  <a:pt x="76" y="10"/>
                </a:cubicBezTo>
                <a:cubicBezTo>
                  <a:pt x="121" y="10"/>
                  <a:pt x="121" y="10"/>
                  <a:pt x="121" y="10"/>
                </a:cubicBezTo>
                <a:cubicBezTo>
                  <a:pt x="121" y="37"/>
                  <a:pt x="121" y="37"/>
                  <a:pt x="121" y="37"/>
                </a:cubicBezTo>
                <a:lnTo>
                  <a:pt x="76" y="37"/>
                </a:lnTo>
                <a:close/>
                <a:moveTo>
                  <a:pt x="175" y="133"/>
                </a:moveTo>
                <a:cubicBezTo>
                  <a:pt x="130" y="133"/>
                  <a:pt x="130" y="133"/>
                  <a:pt x="130" y="133"/>
                </a:cubicBezTo>
                <a:cubicBezTo>
                  <a:pt x="130" y="106"/>
                  <a:pt x="130" y="106"/>
                  <a:pt x="130" y="106"/>
                </a:cubicBezTo>
                <a:cubicBezTo>
                  <a:pt x="175" y="106"/>
                  <a:pt x="175" y="106"/>
                  <a:pt x="175" y="106"/>
                </a:cubicBezTo>
                <a:lnTo>
                  <a:pt x="175" y="133"/>
                </a:lnTo>
                <a:close/>
              </a:path>
            </a:pathLst>
          </a:custGeom>
          <a:solidFill>
            <a:srgbClr val="231F2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3"/>
          <p:cNvSpPr>
            <a:spLocks/>
          </p:cNvSpPr>
          <p:nvPr/>
        </p:nvSpPr>
        <p:spPr bwMode="auto">
          <a:xfrm>
            <a:off x="8906332" y="5487070"/>
            <a:ext cx="566470" cy="566470"/>
          </a:xfrm>
          <a:custGeom>
            <a:avLst/>
            <a:gdLst>
              <a:gd name="T0" fmla="*/ 294 w 294"/>
              <a:gd name="T1" fmla="*/ 192 h 294"/>
              <a:gd name="T2" fmla="*/ 260 w 294"/>
              <a:gd name="T3" fmla="*/ 226 h 294"/>
              <a:gd name="T4" fmla="*/ 236 w 294"/>
              <a:gd name="T5" fmla="*/ 217 h 294"/>
              <a:gd name="T6" fmla="*/ 214 w 294"/>
              <a:gd name="T7" fmla="*/ 215 h 294"/>
              <a:gd name="T8" fmla="*/ 201 w 294"/>
              <a:gd name="T9" fmla="*/ 294 h 294"/>
              <a:gd name="T10" fmla="*/ 0 w 294"/>
              <a:gd name="T11" fmla="*/ 294 h 294"/>
              <a:gd name="T12" fmla="*/ 0 w 294"/>
              <a:gd name="T13" fmla="*/ 217 h 294"/>
              <a:gd name="T14" fmla="*/ 0 w 294"/>
              <a:gd name="T15" fmla="*/ 215 h 294"/>
              <a:gd name="T16" fmla="*/ 22 w 294"/>
              <a:gd name="T17" fmla="*/ 217 h 294"/>
              <a:gd name="T18" fmla="*/ 46 w 294"/>
              <a:gd name="T19" fmla="*/ 226 h 294"/>
              <a:gd name="T20" fmla="*/ 79 w 294"/>
              <a:gd name="T21" fmla="*/ 192 h 294"/>
              <a:gd name="T22" fmla="*/ 46 w 294"/>
              <a:gd name="T23" fmla="*/ 158 h 294"/>
              <a:gd name="T24" fmla="*/ 23 w 294"/>
              <a:gd name="T25" fmla="*/ 167 h 294"/>
              <a:gd name="T26" fmla="*/ 0 w 294"/>
              <a:gd name="T27" fmla="*/ 170 h 294"/>
              <a:gd name="T28" fmla="*/ 0 w 294"/>
              <a:gd name="T29" fmla="*/ 168 h 294"/>
              <a:gd name="T30" fmla="*/ 0 w 294"/>
              <a:gd name="T31" fmla="*/ 92 h 294"/>
              <a:gd name="T32" fmla="*/ 68 w 294"/>
              <a:gd name="T33" fmla="*/ 79 h 294"/>
              <a:gd name="T34" fmla="*/ 76 w 294"/>
              <a:gd name="T35" fmla="*/ 57 h 294"/>
              <a:gd name="T36" fmla="*/ 68 w 294"/>
              <a:gd name="T37" fmla="*/ 34 h 294"/>
              <a:gd name="T38" fmla="*/ 102 w 294"/>
              <a:gd name="T39" fmla="*/ 0 h 294"/>
              <a:gd name="T40" fmla="*/ 135 w 294"/>
              <a:gd name="T41" fmla="*/ 34 h 294"/>
              <a:gd name="T42" fmla="*/ 127 w 294"/>
              <a:gd name="T43" fmla="*/ 57 h 294"/>
              <a:gd name="T44" fmla="*/ 135 w 294"/>
              <a:gd name="T45" fmla="*/ 79 h 294"/>
              <a:gd name="T46" fmla="*/ 201 w 294"/>
              <a:gd name="T47" fmla="*/ 92 h 294"/>
              <a:gd name="T48" fmla="*/ 214 w 294"/>
              <a:gd name="T49" fmla="*/ 170 h 294"/>
              <a:gd name="T50" fmla="*/ 237 w 294"/>
              <a:gd name="T51" fmla="*/ 167 h 294"/>
              <a:gd name="T52" fmla="*/ 260 w 294"/>
              <a:gd name="T53" fmla="*/ 158 h 294"/>
              <a:gd name="T54" fmla="*/ 294 w 294"/>
              <a:gd name="T55" fmla="*/ 1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4" h="294">
                <a:moveTo>
                  <a:pt x="294" y="192"/>
                </a:moveTo>
                <a:cubicBezTo>
                  <a:pt x="294" y="211"/>
                  <a:pt x="278" y="226"/>
                  <a:pt x="260" y="226"/>
                </a:cubicBezTo>
                <a:cubicBezTo>
                  <a:pt x="251" y="226"/>
                  <a:pt x="243" y="222"/>
                  <a:pt x="236" y="217"/>
                </a:cubicBezTo>
                <a:cubicBezTo>
                  <a:pt x="224" y="207"/>
                  <a:pt x="217" y="203"/>
                  <a:pt x="214" y="215"/>
                </a:cubicBezTo>
                <a:cubicBezTo>
                  <a:pt x="212" y="227"/>
                  <a:pt x="201" y="294"/>
                  <a:pt x="201" y="294"/>
                </a:cubicBezTo>
                <a:cubicBezTo>
                  <a:pt x="0" y="294"/>
                  <a:pt x="0" y="294"/>
                  <a:pt x="0" y="294"/>
                </a:cubicBezTo>
                <a:cubicBezTo>
                  <a:pt x="0" y="294"/>
                  <a:pt x="0" y="266"/>
                  <a:pt x="0" y="217"/>
                </a:cubicBezTo>
                <a:cubicBezTo>
                  <a:pt x="0" y="217"/>
                  <a:pt x="0" y="216"/>
                  <a:pt x="0" y="215"/>
                </a:cubicBezTo>
                <a:cubicBezTo>
                  <a:pt x="3" y="203"/>
                  <a:pt x="14" y="211"/>
                  <a:pt x="22" y="217"/>
                </a:cubicBezTo>
                <a:cubicBezTo>
                  <a:pt x="30" y="223"/>
                  <a:pt x="37" y="226"/>
                  <a:pt x="46" y="226"/>
                </a:cubicBezTo>
                <a:cubicBezTo>
                  <a:pt x="64" y="226"/>
                  <a:pt x="79" y="211"/>
                  <a:pt x="79" y="192"/>
                </a:cubicBezTo>
                <a:cubicBezTo>
                  <a:pt x="79" y="174"/>
                  <a:pt x="64" y="158"/>
                  <a:pt x="46" y="158"/>
                </a:cubicBezTo>
                <a:cubicBezTo>
                  <a:pt x="37" y="158"/>
                  <a:pt x="30" y="162"/>
                  <a:pt x="23" y="167"/>
                </a:cubicBezTo>
                <a:cubicBezTo>
                  <a:pt x="12" y="175"/>
                  <a:pt x="4" y="181"/>
                  <a:pt x="0" y="170"/>
                </a:cubicBezTo>
                <a:cubicBezTo>
                  <a:pt x="0" y="169"/>
                  <a:pt x="0" y="169"/>
                  <a:pt x="0" y="168"/>
                </a:cubicBezTo>
                <a:cubicBezTo>
                  <a:pt x="0" y="122"/>
                  <a:pt x="0" y="92"/>
                  <a:pt x="0" y="92"/>
                </a:cubicBezTo>
                <a:cubicBezTo>
                  <a:pt x="0" y="92"/>
                  <a:pt x="54" y="82"/>
                  <a:pt x="68" y="79"/>
                </a:cubicBezTo>
                <a:cubicBezTo>
                  <a:pt x="80" y="77"/>
                  <a:pt x="87" y="72"/>
                  <a:pt x="76" y="57"/>
                </a:cubicBezTo>
                <a:cubicBezTo>
                  <a:pt x="71" y="49"/>
                  <a:pt x="68" y="43"/>
                  <a:pt x="68" y="34"/>
                </a:cubicBezTo>
                <a:cubicBezTo>
                  <a:pt x="68" y="16"/>
                  <a:pt x="83" y="0"/>
                  <a:pt x="102" y="0"/>
                </a:cubicBezTo>
                <a:cubicBezTo>
                  <a:pt x="120" y="0"/>
                  <a:pt x="135" y="16"/>
                  <a:pt x="135" y="34"/>
                </a:cubicBezTo>
                <a:cubicBezTo>
                  <a:pt x="135" y="43"/>
                  <a:pt x="133" y="47"/>
                  <a:pt x="127" y="57"/>
                </a:cubicBezTo>
                <a:cubicBezTo>
                  <a:pt x="118" y="72"/>
                  <a:pt x="124" y="77"/>
                  <a:pt x="135" y="79"/>
                </a:cubicBezTo>
                <a:cubicBezTo>
                  <a:pt x="148" y="82"/>
                  <a:pt x="201" y="92"/>
                  <a:pt x="201" y="92"/>
                </a:cubicBezTo>
                <a:cubicBezTo>
                  <a:pt x="201" y="92"/>
                  <a:pt x="211" y="158"/>
                  <a:pt x="214" y="170"/>
                </a:cubicBezTo>
                <a:cubicBezTo>
                  <a:pt x="218" y="182"/>
                  <a:pt x="225" y="176"/>
                  <a:pt x="237" y="167"/>
                </a:cubicBezTo>
                <a:cubicBezTo>
                  <a:pt x="246" y="161"/>
                  <a:pt x="251" y="158"/>
                  <a:pt x="260" y="158"/>
                </a:cubicBezTo>
                <a:cubicBezTo>
                  <a:pt x="278" y="158"/>
                  <a:pt x="294" y="174"/>
                  <a:pt x="294" y="192"/>
                </a:cubicBezTo>
                <a:close/>
              </a:path>
            </a:pathLst>
          </a:custGeom>
          <a:solidFill>
            <a:srgbClr val="231F2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p:cNvGrpSpPr/>
          <p:nvPr/>
        </p:nvGrpSpPr>
        <p:grpSpPr>
          <a:xfrm>
            <a:off x="699130" y="5486331"/>
            <a:ext cx="612976" cy="612976"/>
            <a:chOff x="4076700" y="-1587"/>
            <a:chExt cx="809625" cy="809625"/>
          </a:xfrm>
          <a:solidFill>
            <a:srgbClr val="231F20"/>
          </a:solidFill>
        </p:grpSpPr>
        <p:sp>
          <p:nvSpPr>
            <p:cNvPr id="24" name="Freeform 28"/>
            <p:cNvSpPr>
              <a:spLocks/>
            </p:cNvSpPr>
            <p:nvPr/>
          </p:nvSpPr>
          <p:spPr bwMode="auto">
            <a:xfrm>
              <a:off x="4076700" y="-1587"/>
              <a:ext cx="403225" cy="406400"/>
            </a:xfrm>
            <a:custGeom>
              <a:avLst/>
              <a:gdLst>
                <a:gd name="T0" fmla="*/ 0 w 254"/>
                <a:gd name="T1" fmla="*/ 127 h 256"/>
                <a:gd name="T2" fmla="*/ 127 w 254"/>
                <a:gd name="T3" fmla="*/ 0 h 256"/>
                <a:gd name="T4" fmla="*/ 254 w 254"/>
                <a:gd name="T5" fmla="*/ 127 h 256"/>
                <a:gd name="T6" fmla="*/ 127 w 254"/>
                <a:gd name="T7" fmla="*/ 256 h 256"/>
                <a:gd name="T8" fmla="*/ 0 w 254"/>
                <a:gd name="T9" fmla="*/ 127 h 256"/>
              </a:gdLst>
              <a:ahLst/>
              <a:cxnLst>
                <a:cxn ang="0">
                  <a:pos x="T0" y="T1"/>
                </a:cxn>
                <a:cxn ang="0">
                  <a:pos x="T2" y="T3"/>
                </a:cxn>
                <a:cxn ang="0">
                  <a:pos x="T4" y="T5"/>
                </a:cxn>
                <a:cxn ang="0">
                  <a:pos x="T6" y="T7"/>
                </a:cxn>
                <a:cxn ang="0">
                  <a:pos x="T8" y="T9"/>
                </a:cxn>
              </a:cxnLst>
              <a:rect l="0" t="0" r="r" b="b"/>
              <a:pathLst>
                <a:path w="254" h="256">
                  <a:moveTo>
                    <a:pt x="0" y="127"/>
                  </a:moveTo>
                  <a:lnTo>
                    <a:pt x="127" y="0"/>
                  </a:lnTo>
                  <a:lnTo>
                    <a:pt x="254" y="127"/>
                  </a:lnTo>
                  <a:lnTo>
                    <a:pt x="127" y="256"/>
                  </a:lnTo>
                  <a:lnTo>
                    <a:pt x="0"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9"/>
            <p:cNvSpPr>
              <a:spLocks/>
            </p:cNvSpPr>
            <p:nvPr/>
          </p:nvSpPr>
          <p:spPr bwMode="auto">
            <a:xfrm>
              <a:off x="4479925" y="-1587"/>
              <a:ext cx="406400" cy="406400"/>
            </a:xfrm>
            <a:custGeom>
              <a:avLst/>
              <a:gdLst>
                <a:gd name="T0" fmla="*/ 129 w 256"/>
                <a:gd name="T1" fmla="*/ 0 h 256"/>
                <a:gd name="T2" fmla="*/ 256 w 256"/>
                <a:gd name="T3" fmla="*/ 127 h 256"/>
                <a:gd name="T4" fmla="*/ 129 w 256"/>
                <a:gd name="T5" fmla="*/ 256 h 256"/>
                <a:gd name="T6" fmla="*/ 0 w 256"/>
                <a:gd name="T7" fmla="*/ 127 h 256"/>
                <a:gd name="T8" fmla="*/ 129 w 256"/>
                <a:gd name="T9" fmla="*/ 0 h 256"/>
              </a:gdLst>
              <a:ahLst/>
              <a:cxnLst>
                <a:cxn ang="0">
                  <a:pos x="T0" y="T1"/>
                </a:cxn>
                <a:cxn ang="0">
                  <a:pos x="T2" y="T3"/>
                </a:cxn>
                <a:cxn ang="0">
                  <a:pos x="T4" y="T5"/>
                </a:cxn>
                <a:cxn ang="0">
                  <a:pos x="T6" y="T7"/>
                </a:cxn>
                <a:cxn ang="0">
                  <a:pos x="T8" y="T9"/>
                </a:cxn>
              </a:cxnLst>
              <a:rect l="0" t="0" r="r" b="b"/>
              <a:pathLst>
                <a:path w="256" h="256">
                  <a:moveTo>
                    <a:pt x="129" y="0"/>
                  </a:moveTo>
                  <a:lnTo>
                    <a:pt x="256" y="127"/>
                  </a:lnTo>
                  <a:lnTo>
                    <a:pt x="129" y="256"/>
                  </a:lnTo>
                  <a:lnTo>
                    <a:pt x="0" y="127"/>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0"/>
            <p:cNvSpPr>
              <a:spLocks/>
            </p:cNvSpPr>
            <p:nvPr/>
          </p:nvSpPr>
          <p:spPr bwMode="auto">
            <a:xfrm>
              <a:off x="4076700" y="404813"/>
              <a:ext cx="403225" cy="403225"/>
            </a:xfrm>
            <a:custGeom>
              <a:avLst/>
              <a:gdLst>
                <a:gd name="T0" fmla="*/ 127 w 254"/>
                <a:gd name="T1" fmla="*/ 254 h 254"/>
                <a:gd name="T2" fmla="*/ 0 w 254"/>
                <a:gd name="T3" fmla="*/ 127 h 254"/>
                <a:gd name="T4" fmla="*/ 127 w 254"/>
                <a:gd name="T5" fmla="*/ 0 h 254"/>
                <a:gd name="T6" fmla="*/ 254 w 254"/>
                <a:gd name="T7" fmla="*/ 127 h 254"/>
                <a:gd name="T8" fmla="*/ 127 w 254"/>
                <a:gd name="T9" fmla="*/ 254 h 254"/>
              </a:gdLst>
              <a:ahLst/>
              <a:cxnLst>
                <a:cxn ang="0">
                  <a:pos x="T0" y="T1"/>
                </a:cxn>
                <a:cxn ang="0">
                  <a:pos x="T2" y="T3"/>
                </a:cxn>
                <a:cxn ang="0">
                  <a:pos x="T4" y="T5"/>
                </a:cxn>
                <a:cxn ang="0">
                  <a:pos x="T6" y="T7"/>
                </a:cxn>
                <a:cxn ang="0">
                  <a:pos x="T8" y="T9"/>
                </a:cxn>
              </a:cxnLst>
              <a:rect l="0" t="0" r="r" b="b"/>
              <a:pathLst>
                <a:path w="254" h="254">
                  <a:moveTo>
                    <a:pt x="127" y="254"/>
                  </a:moveTo>
                  <a:lnTo>
                    <a:pt x="0" y="127"/>
                  </a:lnTo>
                  <a:lnTo>
                    <a:pt x="127" y="0"/>
                  </a:lnTo>
                  <a:lnTo>
                    <a:pt x="254" y="127"/>
                  </a:lnTo>
                  <a:lnTo>
                    <a:pt x="127"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1"/>
            <p:cNvSpPr>
              <a:spLocks/>
            </p:cNvSpPr>
            <p:nvPr/>
          </p:nvSpPr>
          <p:spPr bwMode="auto">
            <a:xfrm>
              <a:off x="4479925" y="404813"/>
              <a:ext cx="406400" cy="403225"/>
            </a:xfrm>
            <a:custGeom>
              <a:avLst/>
              <a:gdLst>
                <a:gd name="T0" fmla="*/ 129 w 256"/>
                <a:gd name="T1" fmla="*/ 254 h 254"/>
                <a:gd name="T2" fmla="*/ 0 w 256"/>
                <a:gd name="T3" fmla="*/ 127 h 254"/>
                <a:gd name="T4" fmla="*/ 129 w 256"/>
                <a:gd name="T5" fmla="*/ 0 h 254"/>
                <a:gd name="T6" fmla="*/ 256 w 256"/>
                <a:gd name="T7" fmla="*/ 127 h 254"/>
                <a:gd name="T8" fmla="*/ 129 w 256"/>
                <a:gd name="T9" fmla="*/ 254 h 254"/>
              </a:gdLst>
              <a:ahLst/>
              <a:cxnLst>
                <a:cxn ang="0">
                  <a:pos x="T0" y="T1"/>
                </a:cxn>
                <a:cxn ang="0">
                  <a:pos x="T2" y="T3"/>
                </a:cxn>
                <a:cxn ang="0">
                  <a:pos x="T4" y="T5"/>
                </a:cxn>
                <a:cxn ang="0">
                  <a:pos x="T6" y="T7"/>
                </a:cxn>
                <a:cxn ang="0">
                  <a:pos x="T8" y="T9"/>
                </a:cxn>
              </a:cxnLst>
              <a:rect l="0" t="0" r="r" b="b"/>
              <a:pathLst>
                <a:path w="256" h="254">
                  <a:moveTo>
                    <a:pt x="129" y="254"/>
                  </a:moveTo>
                  <a:lnTo>
                    <a:pt x="0" y="127"/>
                  </a:lnTo>
                  <a:lnTo>
                    <a:pt x="129" y="0"/>
                  </a:lnTo>
                  <a:lnTo>
                    <a:pt x="256" y="127"/>
                  </a:lnTo>
                  <a:lnTo>
                    <a:pt x="129"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1340095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79" y="888888"/>
            <a:ext cx="4450386" cy="5064235"/>
            <a:chOff x="5930744" y="1037433"/>
            <a:chExt cx="5015753" cy="5678501"/>
          </a:xfrm>
        </p:grpSpPr>
        <p:sp>
          <p:nvSpPr>
            <p:cNvPr id="10" name="矩形 9"/>
            <p:cNvSpPr/>
            <p:nvPr/>
          </p:nvSpPr>
          <p:spPr>
            <a:xfrm>
              <a:off x="5930744" y="1037433"/>
              <a:ext cx="5015753" cy="5678501"/>
            </a:xfrm>
            <a:prstGeom prst="rect">
              <a:avLst/>
            </a:prstGeom>
            <a:solidFill>
              <a:schemeClr val="tx1">
                <a:lumMod val="50000"/>
                <a:lumOff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egoe UI Semilight" panose="020B0402040204020203" pitchFamily="34" charset="0"/>
                <a:cs typeface="Segoe UI Semilight" panose="020B0402040204020203" pitchFamily="34" charset="0"/>
              </a:endParaRPr>
            </a:p>
            <a:p>
              <a:pPr algn="ctr"/>
              <a:endParaRPr lang="zh-CN" altLang="en-US" dirty="0"/>
            </a:p>
          </p:txBody>
        </p:sp>
        <p:sp>
          <p:nvSpPr>
            <p:cNvPr id="12" name="任意多边形 11"/>
            <p:cNvSpPr/>
            <p:nvPr/>
          </p:nvSpPr>
          <p:spPr>
            <a:xfrm rot="2157230">
              <a:off x="7852451" y="1539252"/>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0098" tIns="280098" rIns="280098" bIns="280098"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13" name="任意多边形 12"/>
            <p:cNvSpPr/>
            <p:nvPr/>
          </p:nvSpPr>
          <p:spPr>
            <a:xfrm rot="2157230">
              <a:off x="9703571" y="4731101"/>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0098" tIns="280098" rIns="280098" bIns="280098"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14" name="任意多边形 13"/>
            <p:cNvSpPr/>
            <p:nvPr/>
          </p:nvSpPr>
          <p:spPr>
            <a:xfrm rot="2157230">
              <a:off x="7956871" y="4679243"/>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0098" tIns="280098" rIns="280098" bIns="280098" numCol="1" spcCol="1270" anchor="ctr" anchorCtr="0">
              <a:noAutofit/>
            </a:bodyPr>
            <a:lstStyle/>
            <a:p>
              <a:pPr lvl="0" algn="ctr" defTabSz="1422400">
                <a:lnSpc>
                  <a:spcPct val="90000"/>
                </a:lnSpc>
                <a:spcBef>
                  <a:spcPct val="0"/>
                </a:spcBef>
                <a:spcAft>
                  <a:spcPct val="35000"/>
                </a:spcAft>
              </a:pPr>
              <a:endParaRPr lang="zh-CN" altLang="en-US" sz="3200" kern="1200"/>
            </a:p>
          </p:txBody>
        </p:sp>
        <p:cxnSp>
          <p:nvCxnSpPr>
            <p:cNvPr id="15" name="直接连接符 14"/>
            <p:cNvCxnSpPr/>
            <p:nvPr/>
          </p:nvCxnSpPr>
          <p:spPr>
            <a:xfrm>
              <a:off x="10169173" y="4038230"/>
              <a:ext cx="12244" cy="688627"/>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6" name="任意多边形 15"/>
            <p:cNvSpPr/>
            <p:nvPr/>
          </p:nvSpPr>
          <p:spPr>
            <a:xfrm rot="2157230">
              <a:off x="6131071" y="4669018"/>
              <a:ext cx="989139" cy="989139"/>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solidFill>
              <a:schemeClr val="tx1">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0098" tIns="280098" rIns="280098" bIns="280098" numCol="1" spcCol="1270" anchor="ctr" anchorCtr="0">
              <a:noAutofit/>
            </a:bodyPr>
            <a:lstStyle/>
            <a:p>
              <a:pPr lvl="0" algn="ctr" defTabSz="1422400">
                <a:lnSpc>
                  <a:spcPct val="90000"/>
                </a:lnSpc>
                <a:spcBef>
                  <a:spcPct val="0"/>
                </a:spcBef>
                <a:spcAft>
                  <a:spcPct val="35000"/>
                </a:spcAft>
              </a:pPr>
              <a:endParaRPr lang="zh-CN" altLang="en-US" sz="3200" kern="1200"/>
            </a:p>
          </p:txBody>
        </p:sp>
        <p:grpSp>
          <p:nvGrpSpPr>
            <p:cNvPr id="17" name="组合 16"/>
            <p:cNvGrpSpPr/>
            <p:nvPr/>
          </p:nvGrpSpPr>
          <p:grpSpPr>
            <a:xfrm>
              <a:off x="6355728" y="4900820"/>
              <a:ext cx="528344" cy="528344"/>
              <a:chOff x="4099924" y="44623"/>
              <a:chExt cx="809626" cy="809625"/>
            </a:xfrm>
            <a:solidFill>
              <a:schemeClr val="bg1"/>
            </a:solidFill>
          </p:grpSpPr>
          <p:sp>
            <p:nvSpPr>
              <p:cNvPr id="42" name="Freeform 28"/>
              <p:cNvSpPr>
                <a:spLocks/>
              </p:cNvSpPr>
              <p:nvPr/>
            </p:nvSpPr>
            <p:spPr bwMode="auto">
              <a:xfrm>
                <a:off x="4099924" y="44623"/>
                <a:ext cx="403226" cy="406399"/>
              </a:xfrm>
              <a:custGeom>
                <a:avLst/>
                <a:gdLst>
                  <a:gd name="T0" fmla="*/ 0 w 254"/>
                  <a:gd name="T1" fmla="*/ 127 h 256"/>
                  <a:gd name="T2" fmla="*/ 127 w 254"/>
                  <a:gd name="T3" fmla="*/ 0 h 256"/>
                  <a:gd name="T4" fmla="*/ 254 w 254"/>
                  <a:gd name="T5" fmla="*/ 127 h 256"/>
                  <a:gd name="T6" fmla="*/ 127 w 254"/>
                  <a:gd name="T7" fmla="*/ 256 h 256"/>
                  <a:gd name="T8" fmla="*/ 0 w 254"/>
                  <a:gd name="T9" fmla="*/ 127 h 256"/>
                </a:gdLst>
                <a:ahLst/>
                <a:cxnLst>
                  <a:cxn ang="0">
                    <a:pos x="T0" y="T1"/>
                  </a:cxn>
                  <a:cxn ang="0">
                    <a:pos x="T2" y="T3"/>
                  </a:cxn>
                  <a:cxn ang="0">
                    <a:pos x="T4" y="T5"/>
                  </a:cxn>
                  <a:cxn ang="0">
                    <a:pos x="T6" y="T7"/>
                  </a:cxn>
                  <a:cxn ang="0">
                    <a:pos x="T8" y="T9"/>
                  </a:cxn>
                </a:cxnLst>
                <a:rect l="0" t="0" r="r" b="b"/>
                <a:pathLst>
                  <a:path w="254" h="256">
                    <a:moveTo>
                      <a:pt x="0" y="127"/>
                    </a:moveTo>
                    <a:lnTo>
                      <a:pt x="127" y="0"/>
                    </a:lnTo>
                    <a:lnTo>
                      <a:pt x="254" y="127"/>
                    </a:lnTo>
                    <a:lnTo>
                      <a:pt x="127" y="256"/>
                    </a:lnTo>
                    <a:lnTo>
                      <a:pt x="0"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9"/>
              <p:cNvSpPr>
                <a:spLocks/>
              </p:cNvSpPr>
              <p:nvPr/>
            </p:nvSpPr>
            <p:spPr bwMode="auto">
              <a:xfrm>
                <a:off x="4503150" y="44623"/>
                <a:ext cx="406400" cy="406399"/>
              </a:xfrm>
              <a:custGeom>
                <a:avLst/>
                <a:gdLst>
                  <a:gd name="T0" fmla="*/ 129 w 256"/>
                  <a:gd name="T1" fmla="*/ 0 h 256"/>
                  <a:gd name="T2" fmla="*/ 256 w 256"/>
                  <a:gd name="T3" fmla="*/ 127 h 256"/>
                  <a:gd name="T4" fmla="*/ 129 w 256"/>
                  <a:gd name="T5" fmla="*/ 256 h 256"/>
                  <a:gd name="T6" fmla="*/ 0 w 256"/>
                  <a:gd name="T7" fmla="*/ 127 h 256"/>
                  <a:gd name="T8" fmla="*/ 129 w 256"/>
                  <a:gd name="T9" fmla="*/ 0 h 256"/>
                </a:gdLst>
                <a:ahLst/>
                <a:cxnLst>
                  <a:cxn ang="0">
                    <a:pos x="T0" y="T1"/>
                  </a:cxn>
                  <a:cxn ang="0">
                    <a:pos x="T2" y="T3"/>
                  </a:cxn>
                  <a:cxn ang="0">
                    <a:pos x="T4" y="T5"/>
                  </a:cxn>
                  <a:cxn ang="0">
                    <a:pos x="T6" y="T7"/>
                  </a:cxn>
                  <a:cxn ang="0">
                    <a:pos x="T8" y="T9"/>
                  </a:cxn>
                </a:cxnLst>
                <a:rect l="0" t="0" r="r" b="b"/>
                <a:pathLst>
                  <a:path w="256" h="256">
                    <a:moveTo>
                      <a:pt x="129" y="0"/>
                    </a:moveTo>
                    <a:lnTo>
                      <a:pt x="256" y="127"/>
                    </a:lnTo>
                    <a:lnTo>
                      <a:pt x="129" y="256"/>
                    </a:lnTo>
                    <a:lnTo>
                      <a:pt x="0" y="127"/>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0"/>
              <p:cNvSpPr>
                <a:spLocks/>
              </p:cNvSpPr>
              <p:nvPr/>
            </p:nvSpPr>
            <p:spPr bwMode="auto">
              <a:xfrm>
                <a:off x="4099924" y="451022"/>
                <a:ext cx="403226" cy="403224"/>
              </a:xfrm>
              <a:custGeom>
                <a:avLst/>
                <a:gdLst>
                  <a:gd name="T0" fmla="*/ 127 w 254"/>
                  <a:gd name="T1" fmla="*/ 254 h 254"/>
                  <a:gd name="T2" fmla="*/ 0 w 254"/>
                  <a:gd name="T3" fmla="*/ 127 h 254"/>
                  <a:gd name="T4" fmla="*/ 127 w 254"/>
                  <a:gd name="T5" fmla="*/ 0 h 254"/>
                  <a:gd name="T6" fmla="*/ 254 w 254"/>
                  <a:gd name="T7" fmla="*/ 127 h 254"/>
                  <a:gd name="T8" fmla="*/ 127 w 254"/>
                  <a:gd name="T9" fmla="*/ 254 h 254"/>
                </a:gdLst>
                <a:ahLst/>
                <a:cxnLst>
                  <a:cxn ang="0">
                    <a:pos x="T0" y="T1"/>
                  </a:cxn>
                  <a:cxn ang="0">
                    <a:pos x="T2" y="T3"/>
                  </a:cxn>
                  <a:cxn ang="0">
                    <a:pos x="T4" y="T5"/>
                  </a:cxn>
                  <a:cxn ang="0">
                    <a:pos x="T6" y="T7"/>
                  </a:cxn>
                  <a:cxn ang="0">
                    <a:pos x="T8" y="T9"/>
                  </a:cxn>
                </a:cxnLst>
                <a:rect l="0" t="0" r="r" b="b"/>
                <a:pathLst>
                  <a:path w="254" h="254">
                    <a:moveTo>
                      <a:pt x="127" y="254"/>
                    </a:moveTo>
                    <a:lnTo>
                      <a:pt x="0" y="127"/>
                    </a:lnTo>
                    <a:lnTo>
                      <a:pt x="127" y="0"/>
                    </a:lnTo>
                    <a:lnTo>
                      <a:pt x="254" y="127"/>
                    </a:lnTo>
                    <a:lnTo>
                      <a:pt x="127"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1"/>
              <p:cNvSpPr>
                <a:spLocks/>
              </p:cNvSpPr>
              <p:nvPr/>
            </p:nvSpPr>
            <p:spPr bwMode="auto">
              <a:xfrm>
                <a:off x="4503150" y="451022"/>
                <a:ext cx="406400" cy="403226"/>
              </a:xfrm>
              <a:custGeom>
                <a:avLst/>
                <a:gdLst>
                  <a:gd name="T0" fmla="*/ 129 w 256"/>
                  <a:gd name="T1" fmla="*/ 254 h 254"/>
                  <a:gd name="T2" fmla="*/ 0 w 256"/>
                  <a:gd name="T3" fmla="*/ 127 h 254"/>
                  <a:gd name="T4" fmla="*/ 129 w 256"/>
                  <a:gd name="T5" fmla="*/ 0 h 254"/>
                  <a:gd name="T6" fmla="*/ 256 w 256"/>
                  <a:gd name="T7" fmla="*/ 127 h 254"/>
                  <a:gd name="T8" fmla="*/ 129 w 256"/>
                  <a:gd name="T9" fmla="*/ 254 h 254"/>
                </a:gdLst>
                <a:ahLst/>
                <a:cxnLst>
                  <a:cxn ang="0">
                    <a:pos x="T0" y="T1"/>
                  </a:cxn>
                  <a:cxn ang="0">
                    <a:pos x="T2" y="T3"/>
                  </a:cxn>
                  <a:cxn ang="0">
                    <a:pos x="T4" y="T5"/>
                  </a:cxn>
                  <a:cxn ang="0">
                    <a:pos x="T6" y="T7"/>
                  </a:cxn>
                  <a:cxn ang="0">
                    <a:pos x="T8" y="T9"/>
                  </a:cxn>
                </a:cxnLst>
                <a:rect l="0" t="0" r="r" b="b"/>
                <a:pathLst>
                  <a:path w="256" h="254">
                    <a:moveTo>
                      <a:pt x="129" y="254"/>
                    </a:moveTo>
                    <a:lnTo>
                      <a:pt x="0" y="127"/>
                    </a:lnTo>
                    <a:lnTo>
                      <a:pt x="129" y="0"/>
                    </a:lnTo>
                    <a:lnTo>
                      <a:pt x="256" y="127"/>
                    </a:lnTo>
                    <a:lnTo>
                      <a:pt x="129"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8137710" y="1784481"/>
              <a:ext cx="501688" cy="494814"/>
              <a:chOff x="6686550" y="3303588"/>
              <a:chExt cx="347663" cy="342900"/>
            </a:xfrm>
            <a:solidFill>
              <a:schemeClr val="bg1"/>
            </a:solidFill>
          </p:grpSpPr>
          <p:sp>
            <p:nvSpPr>
              <p:cNvPr id="38" name="Freeform 97"/>
              <p:cNvSpPr>
                <a:spLocks noEditPoints="1"/>
              </p:cNvSpPr>
              <p:nvPr/>
            </p:nvSpPr>
            <p:spPr bwMode="auto">
              <a:xfrm>
                <a:off x="6686550" y="3303588"/>
                <a:ext cx="271463" cy="160338"/>
              </a:xfrm>
              <a:custGeom>
                <a:avLst/>
                <a:gdLst>
                  <a:gd name="T0" fmla="*/ 35 w 70"/>
                  <a:gd name="T1" fmla="*/ 41 h 41"/>
                  <a:gd name="T2" fmla="*/ 70 w 70"/>
                  <a:gd name="T3" fmla="*/ 27 h 41"/>
                  <a:gd name="T4" fmla="*/ 70 w 70"/>
                  <a:gd name="T5" fmla="*/ 14 h 41"/>
                  <a:gd name="T6" fmla="*/ 35 w 70"/>
                  <a:gd name="T7" fmla="*/ 0 h 41"/>
                  <a:gd name="T8" fmla="*/ 0 w 70"/>
                  <a:gd name="T9" fmla="*/ 14 h 41"/>
                  <a:gd name="T10" fmla="*/ 0 w 70"/>
                  <a:gd name="T11" fmla="*/ 27 h 41"/>
                  <a:gd name="T12" fmla="*/ 35 w 70"/>
                  <a:gd name="T13" fmla="*/ 41 h 41"/>
                  <a:gd name="T14" fmla="*/ 35 w 70"/>
                  <a:gd name="T15" fmla="*/ 3 h 41"/>
                  <a:gd name="T16" fmla="*/ 66 w 70"/>
                  <a:gd name="T17" fmla="*/ 14 h 41"/>
                  <a:gd name="T18" fmla="*/ 35 w 70"/>
                  <a:gd name="T19" fmla="*/ 24 h 41"/>
                  <a:gd name="T20" fmla="*/ 4 w 70"/>
                  <a:gd name="T21" fmla="*/ 14 h 41"/>
                  <a:gd name="T22" fmla="*/ 35 w 70"/>
                  <a:gd name="T23"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41">
                    <a:moveTo>
                      <a:pt x="35" y="41"/>
                    </a:moveTo>
                    <a:cubicBezTo>
                      <a:pt x="54" y="41"/>
                      <a:pt x="70" y="35"/>
                      <a:pt x="70" y="27"/>
                    </a:cubicBezTo>
                    <a:cubicBezTo>
                      <a:pt x="70" y="14"/>
                      <a:pt x="70" y="14"/>
                      <a:pt x="70" y="14"/>
                    </a:cubicBezTo>
                    <a:cubicBezTo>
                      <a:pt x="70" y="6"/>
                      <a:pt x="54" y="0"/>
                      <a:pt x="35" y="0"/>
                    </a:cubicBezTo>
                    <a:cubicBezTo>
                      <a:pt x="16" y="0"/>
                      <a:pt x="0" y="6"/>
                      <a:pt x="0" y="14"/>
                    </a:cubicBezTo>
                    <a:cubicBezTo>
                      <a:pt x="0" y="27"/>
                      <a:pt x="0" y="27"/>
                      <a:pt x="0" y="27"/>
                    </a:cubicBezTo>
                    <a:cubicBezTo>
                      <a:pt x="0" y="35"/>
                      <a:pt x="16" y="41"/>
                      <a:pt x="35" y="41"/>
                    </a:cubicBezTo>
                    <a:close/>
                    <a:moveTo>
                      <a:pt x="35" y="3"/>
                    </a:moveTo>
                    <a:cubicBezTo>
                      <a:pt x="54" y="3"/>
                      <a:pt x="66" y="9"/>
                      <a:pt x="66" y="14"/>
                    </a:cubicBezTo>
                    <a:cubicBezTo>
                      <a:pt x="66" y="18"/>
                      <a:pt x="54" y="24"/>
                      <a:pt x="35" y="24"/>
                    </a:cubicBezTo>
                    <a:cubicBezTo>
                      <a:pt x="16" y="24"/>
                      <a:pt x="4" y="18"/>
                      <a:pt x="4" y="14"/>
                    </a:cubicBezTo>
                    <a:cubicBezTo>
                      <a:pt x="4" y="9"/>
                      <a:pt x="16" y="3"/>
                      <a:pt x="3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8"/>
              <p:cNvSpPr>
                <a:spLocks/>
              </p:cNvSpPr>
              <p:nvPr/>
            </p:nvSpPr>
            <p:spPr bwMode="auto">
              <a:xfrm>
                <a:off x="6686550" y="3436938"/>
                <a:ext cx="271463" cy="107950"/>
              </a:xfrm>
              <a:custGeom>
                <a:avLst/>
                <a:gdLst>
                  <a:gd name="T0" fmla="*/ 35 w 70"/>
                  <a:gd name="T1" fmla="*/ 28 h 28"/>
                  <a:gd name="T2" fmla="*/ 47 w 70"/>
                  <a:gd name="T3" fmla="*/ 27 h 28"/>
                  <a:gd name="T4" fmla="*/ 70 w 70"/>
                  <a:gd name="T5" fmla="*/ 10 h 28"/>
                  <a:gd name="T6" fmla="*/ 70 w 70"/>
                  <a:gd name="T7" fmla="*/ 0 h 28"/>
                  <a:gd name="T8" fmla="*/ 35 w 70"/>
                  <a:gd name="T9" fmla="*/ 14 h 28"/>
                  <a:gd name="T10" fmla="*/ 0 w 70"/>
                  <a:gd name="T11" fmla="*/ 0 h 28"/>
                  <a:gd name="T12" fmla="*/ 0 w 70"/>
                  <a:gd name="T13" fmla="*/ 14 h 28"/>
                  <a:gd name="T14" fmla="*/ 35 w 7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8">
                    <a:moveTo>
                      <a:pt x="35" y="28"/>
                    </a:moveTo>
                    <a:cubicBezTo>
                      <a:pt x="39" y="28"/>
                      <a:pt x="43" y="28"/>
                      <a:pt x="47" y="27"/>
                    </a:cubicBezTo>
                    <a:cubicBezTo>
                      <a:pt x="50" y="18"/>
                      <a:pt x="59" y="10"/>
                      <a:pt x="70" y="10"/>
                    </a:cubicBezTo>
                    <a:cubicBezTo>
                      <a:pt x="70" y="0"/>
                      <a:pt x="70" y="0"/>
                      <a:pt x="70" y="0"/>
                    </a:cubicBezTo>
                    <a:cubicBezTo>
                      <a:pt x="70" y="8"/>
                      <a:pt x="54" y="14"/>
                      <a:pt x="35" y="14"/>
                    </a:cubicBezTo>
                    <a:cubicBezTo>
                      <a:pt x="16" y="14"/>
                      <a:pt x="0" y="8"/>
                      <a:pt x="0" y="0"/>
                    </a:cubicBezTo>
                    <a:cubicBezTo>
                      <a:pt x="0" y="14"/>
                      <a:pt x="0" y="14"/>
                      <a:pt x="0" y="14"/>
                    </a:cubicBezTo>
                    <a:cubicBezTo>
                      <a:pt x="0" y="22"/>
                      <a:pt x="16" y="28"/>
                      <a:pt x="3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9"/>
              <p:cNvSpPr>
                <a:spLocks/>
              </p:cNvSpPr>
              <p:nvPr/>
            </p:nvSpPr>
            <p:spPr bwMode="auto">
              <a:xfrm>
                <a:off x="6686550" y="3517901"/>
                <a:ext cx="193675" cy="107950"/>
              </a:xfrm>
              <a:custGeom>
                <a:avLst/>
                <a:gdLst>
                  <a:gd name="T0" fmla="*/ 35 w 50"/>
                  <a:gd name="T1" fmla="*/ 14 h 28"/>
                  <a:gd name="T2" fmla="*/ 0 w 50"/>
                  <a:gd name="T3" fmla="*/ 0 h 28"/>
                  <a:gd name="T4" fmla="*/ 0 w 50"/>
                  <a:gd name="T5" fmla="*/ 14 h 28"/>
                  <a:gd name="T6" fmla="*/ 35 w 50"/>
                  <a:gd name="T7" fmla="*/ 28 h 28"/>
                  <a:gd name="T8" fmla="*/ 50 w 50"/>
                  <a:gd name="T9" fmla="*/ 27 h 28"/>
                  <a:gd name="T10" fmla="*/ 46 w 50"/>
                  <a:gd name="T11" fmla="*/ 14 h 28"/>
                  <a:gd name="T12" fmla="*/ 35 w 50"/>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50" h="28">
                    <a:moveTo>
                      <a:pt x="35" y="14"/>
                    </a:moveTo>
                    <a:cubicBezTo>
                      <a:pt x="16" y="14"/>
                      <a:pt x="0" y="8"/>
                      <a:pt x="0" y="0"/>
                    </a:cubicBezTo>
                    <a:cubicBezTo>
                      <a:pt x="0" y="14"/>
                      <a:pt x="0" y="14"/>
                      <a:pt x="0" y="14"/>
                    </a:cubicBezTo>
                    <a:cubicBezTo>
                      <a:pt x="0" y="22"/>
                      <a:pt x="16" y="28"/>
                      <a:pt x="35" y="28"/>
                    </a:cubicBezTo>
                    <a:cubicBezTo>
                      <a:pt x="40" y="28"/>
                      <a:pt x="45" y="28"/>
                      <a:pt x="50" y="27"/>
                    </a:cubicBezTo>
                    <a:cubicBezTo>
                      <a:pt x="47" y="23"/>
                      <a:pt x="46" y="18"/>
                      <a:pt x="46" y="14"/>
                    </a:cubicBezTo>
                    <a:cubicBezTo>
                      <a:pt x="42" y="14"/>
                      <a:pt x="39"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00"/>
              <p:cNvSpPr>
                <a:spLocks noEditPoints="1"/>
              </p:cNvSpPr>
              <p:nvPr/>
            </p:nvSpPr>
            <p:spPr bwMode="auto">
              <a:xfrm>
                <a:off x="6880225" y="3490913"/>
                <a:ext cx="153988" cy="155575"/>
              </a:xfrm>
              <a:custGeom>
                <a:avLst/>
                <a:gdLst>
                  <a:gd name="T0" fmla="*/ 20 w 40"/>
                  <a:gd name="T1" fmla="*/ 0 h 40"/>
                  <a:gd name="T2" fmla="*/ 0 w 40"/>
                  <a:gd name="T3" fmla="*/ 20 h 40"/>
                  <a:gd name="T4" fmla="*/ 20 w 40"/>
                  <a:gd name="T5" fmla="*/ 40 h 40"/>
                  <a:gd name="T6" fmla="*/ 40 w 40"/>
                  <a:gd name="T7" fmla="*/ 20 h 40"/>
                  <a:gd name="T8" fmla="*/ 20 w 40"/>
                  <a:gd name="T9" fmla="*/ 0 h 40"/>
                  <a:gd name="T10" fmla="*/ 30 w 40"/>
                  <a:gd name="T11" fmla="*/ 23 h 40"/>
                  <a:gd name="T12" fmla="*/ 23 w 40"/>
                  <a:gd name="T13" fmla="*/ 23 h 40"/>
                  <a:gd name="T14" fmla="*/ 23 w 40"/>
                  <a:gd name="T15" fmla="*/ 30 h 40"/>
                  <a:gd name="T16" fmla="*/ 17 w 40"/>
                  <a:gd name="T17" fmla="*/ 30 h 40"/>
                  <a:gd name="T18" fmla="*/ 17 w 40"/>
                  <a:gd name="T19" fmla="*/ 23 h 40"/>
                  <a:gd name="T20" fmla="*/ 10 w 40"/>
                  <a:gd name="T21" fmla="*/ 23 h 40"/>
                  <a:gd name="T22" fmla="*/ 10 w 40"/>
                  <a:gd name="T23" fmla="*/ 17 h 40"/>
                  <a:gd name="T24" fmla="*/ 17 w 40"/>
                  <a:gd name="T25" fmla="*/ 17 h 40"/>
                  <a:gd name="T26" fmla="*/ 17 w 40"/>
                  <a:gd name="T27" fmla="*/ 10 h 40"/>
                  <a:gd name="T28" fmla="*/ 23 w 40"/>
                  <a:gd name="T29" fmla="*/ 10 h 40"/>
                  <a:gd name="T30" fmla="*/ 23 w 40"/>
                  <a:gd name="T31" fmla="*/ 17 h 40"/>
                  <a:gd name="T32" fmla="*/ 30 w 40"/>
                  <a:gd name="T33" fmla="*/ 17 h 40"/>
                  <a:gd name="T34" fmla="*/ 30 w 40"/>
                  <a:gd name="T3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0">
                    <a:moveTo>
                      <a:pt x="20" y="0"/>
                    </a:moveTo>
                    <a:cubicBezTo>
                      <a:pt x="9" y="0"/>
                      <a:pt x="0" y="9"/>
                      <a:pt x="0" y="20"/>
                    </a:cubicBezTo>
                    <a:cubicBezTo>
                      <a:pt x="0" y="31"/>
                      <a:pt x="9" y="40"/>
                      <a:pt x="20" y="40"/>
                    </a:cubicBezTo>
                    <a:cubicBezTo>
                      <a:pt x="31" y="40"/>
                      <a:pt x="40" y="31"/>
                      <a:pt x="40" y="20"/>
                    </a:cubicBezTo>
                    <a:cubicBezTo>
                      <a:pt x="40" y="9"/>
                      <a:pt x="31" y="0"/>
                      <a:pt x="20" y="0"/>
                    </a:cubicBezTo>
                    <a:close/>
                    <a:moveTo>
                      <a:pt x="30" y="23"/>
                    </a:moveTo>
                    <a:cubicBezTo>
                      <a:pt x="23" y="23"/>
                      <a:pt x="23" y="23"/>
                      <a:pt x="23" y="23"/>
                    </a:cubicBezTo>
                    <a:cubicBezTo>
                      <a:pt x="23" y="30"/>
                      <a:pt x="23" y="30"/>
                      <a:pt x="23" y="30"/>
                    </a:cubicBezTo>
                    <a:cubicBezTo>
                      <a:pt x="17" y="30"/>
                      <a:pt x="17" y="30"/>
                      <a:pt x="17" y="30"/>
                    </a:cubicBezTo>
                    <a:cubicBezTo>
                      <a:pt x="17" y="23"/>
                      <a:pt x="17" y="23"/>
                      <a:pt x="17" y="23"/>
                    </a:cubicBezTo>
                    <a:cubicBezTo>
                      <a:pt x="10" y="23"/>
                      <a:pt x="10" y="23"/>
                      <a:pt x="10" y="23"/>
                    </a:cubicBezTo>
                    <a:cubicBezTo>
                      <a:pt x="10" y="17"/>
                      <a:pt x="10" y="17"/>
                      <a:pt x="10" y="17"/>
                    </a:cubicBezTo>
                    <a:cubicBezTo>
                      <a:pt x="17" y="17"/>
                      <a:pt x="17" y="17"/>
                      <a:pt x="17" y="17"/>
                    </a:cubicBezTo>
                    <a:cubicBezTo>
                      <a:pt x="17" y="10"/>
                      <a:pt x="17" y="10"/>
                      <a:pt x="17" y="10"/>
                    </a:cubicBezTo>
                    <a:cubicBezTo>
                      <a:pt x="23" y="10"/>
                      <a:pt x="23" y="10"/>
                      <a:pt x="23" y="10"/>
                    </a:cubicBezTo>
                    <a:cubicBezTo>
                      <a:pt x="23" y="17"/>
                      <a:pt x="23" y="17"/>
                      <a:pt x="23" y="17"/>
                    </a:cubicBezTo>
                    <a:cubicBezTo>
                      <a:pt x="30" y="17"/>
                      <a:pt x="30" y="17"/>
                      <a:pt x="30" y="17"/>
                    </a:cubicBezTo>
                    <a:lnTo>
                      <a:pt x="3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9" name="Freeform 39"/>
            <p:cNvSpPr>
              <a:spLocks noEditPoints="1"/>
            </p:cNvSpPr>
            <p:nvPr/>
          </p:nvSpPr>
          <p:spPr bwMode="auto">
            <a:xfrm>
              <a:off x="9906621" y="4942010"/>
              <a:ext cx="609935" cy="521890"/>
            </a:xfrm>
            <a:custGeom>
              <a:avLst/>
              <a:gdLst>
                <a:gd name="T0" fmla="*/ 194 w 200"/>
                <a:gd name="T1" fmla="*/ 155 h 170"/>
                <a:gd name="T2" fmla="*/ 186 w 200"/>
                <a:gd name="T3" fmla="*/ 99 h 170"/>
                <a:gd name="T4" fmla="*/ 183 w 200"/>
                <a:gd name="T5" fmla="*/ 95 h 170"/>
                <a:gd name="T6" fmla="*/ 120 w 200"/>
                <a:gd name="T7" fmla="*/ 96 h 170"/>
                <a:gd name="T8" fmla="*/ 119 w 200"/>
                <a:gd name="T9" fmla="*/ 119 h 170"/>
                <a:gd name="T10" fmla="*/ 105 w 200"/>
                <a:gd name="T11" fmla="*/ 74 h 170"/>
                <a:gd name="T12" fmla="*/ 142 w 200"/>
                <a:gd name="T13" fmla="*/ 65 h 170"/>
                <a:gd name="T14" fmla="*/ 132 w 200"/>
                <a:gd name="T15" fmla="*/ 45 h 170"/>
                <a:gd name="T16" fmla="*/ 131 w 200"/>
                <a:gd name="T17" fmla="*/ 1 h 170"/>
                <a:gd name="T18" fmla="*/ 69 w 200"/>
                <a:gd name="T19" fmla="*/ 0 h 170"/>
                <a:gd name="T20" fmla="*/ 65 w 200"/>
                <a:gd name="T21" fmla="*/ 4 h 170"/>
                <a:gd name="T22" fmla="*/ 58 w 200"/>
                <a:gd name="T23" fmla="*/ 60 h 170"/>
                <a:gd name="T24" fmla="*/ 55 w 200"/>
                <a:gd name="T25" fmla="*/ 65 h 170"/>
                <a:gd name="T26" fmla="*/ 53 w 200"/>
                <a:gd name="T27" fmla="*/ 71 h 170"/>
                <a:gd name="T28" fmla="*/ 55 w 200"/>
                <a:gd name="T29" fmla="*/ 74 h 170"/>
                <a:gd name="T30" fmla="*/ 92 w 200"/>
                <a:gd name="T31" fmla="*/ 74 h 170"/>
                <a:gd name="T32" fmla="*/ 79 w 200"/>
                <a:gd name="T33" fmla="*/ 119 h 170"/>
                <a:gd name="T34" fmla="*/ 78 w 200"/>
                <a:gd name="T35" fmla="*/ 96 h 170"/>
                <a:gd name="T36" fmla="*/ 16 w 200"/>
                <a:gd name="T37" fmla="*/ 95 h 170"/>
                <a:gd name="T38" fmla="*/ 12 w 200"/>
                <a:gd name="T39" fmla="*/ 99 h 170"/>
                <a:gd name="T40" fmla="*/ 4 w 200"/>
                <a:gd name="T41" fmla="*/ 155 h 170"/>
                <a:gd name="T42" fmla="*/ 2 w 200"/>
                <a:gd name="T43" fmla="*/ 160 h 170"/>
                <a:gd name="T44" fmla="*/ 0 w 200"/>
                <a:gd name="T45" fmla="*/ 166 h 170"/>
                <a:gd name="T46" fmla="*/ 2 w 200"/>
                <a:gd name="T47" fmla="*/ 170 h 170"/>
                <a:gd name="T48" fmla="*/ 86 w 200"/>
                <a:gd name="T49" fmla="*/ 170 h 170"/>
                <a:gd name="T50" fmla="*/ 86 w 200"/>
                <a:gd name="T51" fmla="*/ 155 h 170"/>
                <a:gd name="T52" fmla="*/ 79 w 200"/>
                <a:gd name="T53" fmla="*/ 133 h 170"/>
                <a:gd name="T54" fmla="*/ 119 w 200"/>
                <a:gd name="T55" fmla="*/ 140 h 170"/>
                <a:gd name="T56" fmla="*/ 111 w 200"/>
                <a:gd name="T57" fmla="*/ 157 h 170"/>
                <a:gd name="T58" fmla="*/ 108 w 200"/>
                <a:gd name="T59" fmla="*/ 163 h 170"/>
                <a:gd name="T60" fmla="*/ 107 w 200"/>
                <a:gd name="T61" fmla="*/ 168 h 170"/>
                <a:gd name="T62" fmla="*/ 112 w 200"/>
                <a:gd name="T63" fmla="*/ 170 h 170"/>
                <a:gd name="T64" fmla="*/ 196 w 200"/>
                <a:gd name="T65" fmla="*/ 160 h 170"/>
                <a:gd name="T66" fmla="*/ 23 w 200"/>
                <a:gd name="T67" fmla="*/ 133 h 170"/>
                <a:gd name="T68" fmla="*/ 68 w 200"/>
                <a:gd name="T69" fmla="*/ 106 h 170"/>
                <a:gd name="T70" fmla="*/ 76 w 200"/>
                <a:gd name="T71" fmla="*/ 37 h 170"/>
                <a:gd name="T72" fmla="*/ 121 w 200"/>
                <a:gd name="T73" fmla="*/ 10 h 170"/>
                <a:gd name="T74" fmla="*/ 76 w 200"/>
                <a:gd name="T75" fmla="*/ 37 h 170"/>
                <a:gd name="T76" fmla="*/ 130 w 200"/>
                <a:gd name="T77" fmla="*/ 133 h 170"/>
                <a:gd name="T78" fmla="*/ 175 w 200"/>
                <a:gd name="T79" fmla="*/ 10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70">
                  <a:moveTo>
                    <a:pt x="196" y="160"/>
                  </a:moveTo>
                  <a:cubicBezTo>
                    <a:pt x="196" y="159"/>
                    <a:pt x="195" y="157"/>
                    <a:pt x="194" y="155"/>
                  </a:cubicBezTo>
                  <a:cubicBezTo>
                    <a:pt x="186" y="140"/>
                    <a:pt x="186" y="140"/>
                    <a:pt x="186" y="140"/>
                  </a:cubicBezTo>
                  <a:cubicBezTo>
                    <a:pt x="186" y="99"/>
                    <a:pt x="186" y="99"/>
                    <a:pt x="186" y="99"/>
                  </a:cubicBezTo>
                  <a:cubicBezTo>
                    <a:pt x="186" y="98"/>
                    <a:pt x="186" y="97"/>
                    <a:pt x="185" y="96"/>
                  </a:cubicBezTo>
                  <a:cubicBezTo>
                    <a:pt x="184" y="96"/>
                    <a:pt x="184" y="95"/>
                    <a:pt x="183" y="95"/>
                  </a:cubicBezTo>
                  <a:cubicBezTo>
                    <a:pt x="123" y="95"/>
                    <a:pt x="123" y="95"/>
                    <a:pt x="123" y="95"/>
                  </a:cubicBezTo>
                  <a:cubicBezTo>
                    <a:pt x="122" y="95"/>
                    <a:pt x="121" y="96"/>
                    <a:pt x="120" y="96"/>
                  </a:cubicBezTo>
                  <a:cubicBezTo>
                    <a:pt x="119" y="97"/>
                    <a:pt x="119" y="98"/>
                    <a:pt x="119" y="99"/>
                  </a:cubicBezTo>
                  <a:cubicBezTo>
                    <a:pt x="119" y="119"/>
                    <a:pt x="119" y="119"/>
                    <a:pt x="119" y="119"/>
                  </a:cubicBezTo>
                  <a:cubicBezTo>
                    <a:pt x="105" y="119"/>
                    <a:pt x="105" y="119"/>
                    <a:pt x="105" y="119"/>
                  </a:cubicBezTo>
                  <a:cubicBezTo>
                    <a:pt x="105" y="74"/>
                    <a:pt x="105" y="74"/>
                    <a:pt x="105" y="74"/>
                  </a:cubicBezTo>
                  <a:cubicBezTo>
                    <a:pt x="140" y="74"/>
                    <a:pt x="140" y="74"/>
                    <a:pt x="140" y="74"/>
                  </a:cubicBezTo>
                  <a:cubicBezTo>
                    <a:pt x="145" y="74"/>
                    <a:pt x="145" y="71"/>
                    <a:pt x="142" y="65"/>
                  </a:cubicBezTo>
                  <a:cubicBezTo>
                    <a:pt x="142" y="64"/>
                    <a:pt x="141" y="62"/>
                    <a:pt x="140" y="60"/>
                  </a:cubicBezTo>
                  <a:cubicBezTo>
                    <a:pt x="132" y="45"/>
                    <a:pt x="132" y="45"/>
                    <a:pt x="132" y="45"/>
                  </a:cubicBezTo>
                  <a:cubicBezTo>
                    <a:pt x="132" y="4"/>
                    <a:pt x="132" y="4"/>
                    <a:pt x="132" y="4"/>
                  </a:cubicBezTo>
                  <a:cubicBezTo>
                    <a:pt x="132" y="3"/>
                    <a:pt x="132" y="2"/>
                    <a:pt x="131" y="1"/>
                  </a:cubicBezTo>
                  <a:cubicBezTo>
                    <a:pt x="130" y="0"/>
                    <a:pt x="129" y="0"/>
                    <a:pt x="128" y="0"/>
                  </a:cubicBezTo>
                  <a:cubicBezTo>
                    <a:pt x="69" y="0"/>
                    <a:pt x="69" y="0"/>
                    <a:pt x="69" y="0"/>
                  </a:cubicBezTo>
                  <a:cubicBezTo>
                    <a:pt x="68" y="0"/>
                    <a:pt x="67" y="0"/>
                    <a:pt x="66" y="1"/>
                  </a:cubicBezTo>
                  <a:cubicBezTo>
                    <a:pt x="66" y="2"/>
                    <a:pt x="65" y="3"/>
                    <a:pt x="65" y="4"/>
                  </a:cubicBezTo>
                  <a:cubicBezTo>
                    <a:pt x="65" y="45"/>
                    <a:pt x="65" y="45"/>
                    <a:pt x="65" y="45"/>
                  </a:cubicBezTo>
                  <a:cubicBezTo>
                    <a:pt x="58" y="60"/>
                    <a:pt x="58" y="60"/>
                    <a:pt x="58" y="60"/>
                  </a:cubicBezTo>
                  <a:cubicBezTo>
                    <a:pt x="57" y="61"/>
                    <a:pt x="57" y="61"/>
                    <a:pt x="57" y="61"/>
                  </a:cubicBezTo>
                  <a:cubicBezTo>
                    <a:pt x="56" y="63"/>
                    <a:pt x="56" y="64"/>
                    <a:pt x="55" y="65"/>
                  </a:cubicBezTo>
                  <a:cubicBezTo>
                    <a:pt x="55" y="65"/>
                    <a:pt x="54" y="66"/>
                    <a:pt x="54" y="68"/>
                  </a:cubicBezTo>
                  <a:cubicBezTo>
                    <a:pt x="53" y="69"/>
                    <a:pt x="53" y="70"/>
                    <a:pt x="53" y="71"/>
                  </a:cubicBezTo>
                  <a:cubicBezTo>
                    <a:pt x="53" y="71"/>
                    <a:pt x="53" y="72"/>
                    <a:pt x="53" y="73"/>
                  </a:cubicBezTo>
                  <a:cubicBezTo>
                    <a:pt x="54" y="73"/>
                    <a:pt x="54" y="74"/>
                    <a:pt x="55" y="74"/>
                  </a:cubicBezTo>
                  <a:cubicBezTo>
                    <a:pt x="56" y="74"/>
                    <a:pt x="57" y="75"/>
                    <a:pt x="58" y="74"/>
                  </a:cubicBezTo>
                  <a:cubicBezTo>
                    <a:pt x="92" y="74"/>
                    <a:pt x="92" y="74"/>
                    <a:pt x="92" y="74"/>
                  </a:cubicBezTo>
                  <a:cubicBezTo>
                    <a:pt x="92" y="119"/>
                    <a:pt x="92" y="119"/>
                    <a:pt x="92" y="119"/>
                  </a:cubicBezTo>
                  <a:cubicBezTo>
                    <a:pt x="79" y="119"/>
                    <a:pt x="79" y="119"/>
                    <a:pt x="79" y="119"/>
                  </a:cubicBezTo>
                  <a:cubicBezTo>
                    <a:pt x="79" y="99"/>
                    <a:pt x="79" y="99"/>
                    <a:pt x="79" y="99"/>
                  </a:cubicBezTo>
                  <a:cubicBezTo>
                    <a:pt x="79" y="98"/>
                    <a:pt x="78" y="97"/>
                    <a:pt x="78" y="96"/>
                  </a:cubicBezTo>
                  <a:cubicBezTo>
                    <a:pt x="77" y="96"/>
                    <a:pt x="76" y="95"/>
                    <a:pt x="75" y="95"/>
                  </a:cubicBezTo>
                  <a:cubicBezTo>
                    <a:pt x="16" y="95"/>
                    <a:pt x="16" y="95"/>
                    <a:pt x="16" y="95"/>
                  </a:cubicBezTo>
                  <a:cubicBezTo>
                    <a:pt x="14" y="95"/>
                    <a:pt x="14" y="96"/>
                    <a:pt x="13" y="96"/>
                  </a:cubicBezTo>
                  <a:cubicBezTo>
                    <a:pt x="12" y="97"/>
                    <a:pt x="12" y="98"/>
                    <a:pt x="12" y="99"/>
                  </a:cubicBezTo>
                  <a:cubicBezTo>
                    <a:pt x="12" y="140"/>
                    <a:pt x="12" y="140"/>
                    <a:pt x="12" y="140"/>
                  </a:cubicBezTo>
                  <a:cubicBezTo>
                    <a:pt x="4" y="155"/>
                    <a:pt x="4" y="155"/>
                    <a:pt x="4" y="155"/>
                  </a:cubicBezTo>
                  <a:cubicBezTo>
                    <a:pt x="4" y="155"/>
                    <a:pt x="4" y="156"/>
                    <a:pt x="3" y="157"/>
                  </a:cubicBezTo>
                  <a:cubicBezTo>
                    <a:pt x="3" y="158"/>
                    <a:pt x="2" y="159"/>
                    <a:pt x="2" y="160"/>
                  </a:cubicBezTo>
                  <a:cubicBezTo>
                    <a:pt x="1" y="161"/>
                    <a:pt x="1" y="162"/>
                    <a:pt x="0" y="163"/>
                  </a:cubicBezTo>
                  <a:cubicBezTo>
                    <a:pt x="0" y="165"/>
                    <a:pt x="0" y="165"/>
                    <a:pt x="0" y="166"/>
                  </a:cubicBezTo>
                  <a:cubicBezTo>
                    <a:pt x="0" y="167"/>
                    <a:pt x="0" y="168"/>
                    <a:pt x="0" y="168"/>
                  </a:cubicBezTo>
                  <a:cubicBezTo>
                    <a:pt x="0" y="169"/>
                    <a:pt x="1" y="169"/>
                    <a:pt x="2" y="170"/>
                  </a:cubicBezTo>
                  <a:cubicBezTo>
                    <a:pt x="2" y="170"/>
                    <a:pt x="3" y="170"/>
                    <a:pt x="5" y="170"/>
                  </a:cubicBezTo>
                  <a:cubicBezTo>
                    <a:pt x="86" y="170"/>
                    <a:pt x="86" y="170"/>
                    <a:pt x="86" y="170"/>
                  </a:cubicBezTo>
                  <a:cubicBezTo>
                    <a:pt x="91" y="170"/>
                    <a:pt x="92" y="167"/>
                    <a:pt x="89" y="160"/>
                  </a:cubicBezTo>
                  <a:cubicBezTo>
                    <a:pt x="89" y="159"/>
                    <a:pt x="88" y="157"/>
                    <a:pt x="86" y="155"/>
                  </a:cubicBezTo>
                  <a:cubicBezTo>
                    <a:pt x="79" y="140"/>
                    <a:pt x="79" y="140"/>
                    <a:pt x="79" y="140"/>
                  </a:cubicBezTo>
                  <a:cubicBezTo>
                    <a:pt x="79" y="133"/>
                    <a:pt x="79" y="133"/>
                    <a:pt x="79" y="133"/>
                  </a:cubicBezTo>
                  <a:cubicBezTo>
                    <a:pt x="119" y="133"/>
                    <a:pt x="119" y="133"/>
                    <a:pt x="119" y="133"/>
                  </a:cubicBezTo>
                  <a:cubicBezTo>
                    <a:pt x="119" y="140"/>
                    <a:pt x="119" y="140"/>
                    <a:pt x="119" y="140"/>
                  </a:cubicBezTo>
                  <a:cubicBezTo>
                    <a:pt x="112" y="155"/>
                    <a:pt x="112" y="155"/>
                    <a:pt x="112" y="155"/>
                  </a:cubicBezTo>
                  <a:cubicBezTo>
                    <a:pt x="112" y="155"/>
                    <a:pt x="111" y="156"/>
                    <a:pt x="111" y="157"/>
                  </a:cubicBezTo>
                  <a:cubicBezTo>
                    <a:pt x="110" y="158"/>
                    <a:pt x="109" y="159"/>
                    <a:pt x="109" y="160"/>
                  </a:cubicBezTo>
                  <a:cubicBezTo>
                    <a:pt x="109" y="161"/>
                    <a:pt x="108" y="162"/>
                    <a:pt x="108" y="163"/>
                  </a:cubicBezTo>
                  <a:cubicBezTo>
                    <a:pt x="107" y="165"/>
                    <a:pt x="107" y="165"/>
                    <a:pt x="107" y="166"/>
                  </a:cubicBezTo>
                  <a:cubicBezTo>
                    <a:pt x="107" y="167"/>
                    <a:pt x="107" y="168"/>
                    <a:pt x="107" y="168"/>
                  </a:cubicBezTo>
                  <a:cubicBezTo>
                    <a:pt x="108" y="169"/>
                    <a:pt x="108" y="169"/>
                    <a:pt x="109" y="170"/>
                  </a:cubicBezTo>
                  <a:cubicBezTo>
                    <a:pt x="110" y="170"/>
                    <a:pt x="111" y="170"/>
                    <a:pt x="112" y="170"/>
                  </a:cubicBezTo>
                  <a:cubicBezTo>
                    <a:pt x="194" y="170"/>
                    <a:pt x="194" y="170"/>
                    <a:pt x="194" y="170"/>
                  </a:cubicBezTo>
                  <a:cubicBezTo>
                    <a:pt x="199" y="170"/>
                    <a:pt x="200" y="167"/>
                    <a:pt x="196" y="160"/>
                  </a:cubicBezTo>
                  <a:close/>
                  <a:moveTo>
                    <a:pt x="68" y="133"/>
                  </a:moveTo>
                  <a:cubicBezTo>
                    <a:pt x="23" y="133"/>
                    <a:pt x="23" y="133"/>
                    <a:pt x="23" y="133"/>
                  </a:cubicBezTo>
                  <a:cubicBezTo>
                    <a:pt x="23" y="106"/>
                    <a:pt x="23" y="106"/>
                    <a:pt x="23" y="106"/>
                  </a:cubicBezTo>
                  <a:cubicBezTo>
                    <a:pt x="68" y="106"/>
                    <a:pt x="68" y="106"/>
                    <a:pt x="68" y="106"/>
                  </a:cubicBezTo>
                  <a:lnTo>
                    <a:pt x="68" y="133"/>
                  </a:lnTo>
                  <a:close/>
                  <a:moveTo>
                    <a:pt x="76" y="37"/>
                  </a:moveTo>
                  <a:cubicBezTo>
                    <a:pt x="76" y="10"/>
                    <a:pt x="76" y="10"/>
                    <a:pt x="76" y="10"/>
                  </a:cubicBezTo>
                  <a:cubicBezTo>
                    <a:pt x="121" y="10"/>
                    <a:pt x="121" y="10"/>
                    <a:pt x="121" y="10"/>
                  </a:cubicBezTo>
                  <a:cubicBezTo>
                    <a:pt x="121" y="37"/>
                    <a:pt x="121" y="37"/>
                    <a:pt x="121" y="37"/>
                  </a:cubicBezTo>
                  <a:lnTo>
                    <a:pt x="76" y="37"/>
                  </a:lnTo>
                  <a:close/>
                  <a:moveTo>
                    <a:pt x="175" y="133"/>
                  </a:moveTo>
                  <a:cubicBezTo>
                    <a:pt x="130" y="133"/>
                    <a:pt x="130" y="133"/>
                    <a:pt x="130" y="133"/>
                  </a:cubicBezTo>
                  <a:cubicBezTo>
                    <a:pt x="130" y="106"/>
                    <a:pt x="130" y="106"/>
                    <a:pt x="130" y="106"/>
                  </a:cubicBezTo>
                  <a:cubicBezTo>
                    <a:pt x="175" y="106"/>
                    <a:pt x="175" y="106"/>
                    <a:pt x="175" y="106"/>
                  </a:cubicBezTo>
                  <a:lnTo>
                    <a:pt x="175" y="13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1" name="组合 20"/>
            <p:cNvGrpSpPr/>
            <p:nvPr/>
          </p:nvGrpSpPr>
          <p:grpSpPr>
            <a:xfrm>
              <a:off x="8137710" y="4922884"/>
              <a:ext cx="620023" cy="554463"/>
              <a:chOff x="8256588" y="3259138"/>
              <a:chExt cx="525462" cy="469901"/>
            </a:xfrm>
            <a:solidFill>
              <a:schemeClr val="bg1"/>
            </a:solidFill>
          </p:grpSpPr>
          <p:sp>
            <p:nvSpPr>
              <p:cNvPr id="35" name="Freeform 5"/>
              <p:cNvSpPr>
                <a:spLocks noEditPoints="1"/>
              </p:cNvSpPr>
              <p:nvPr/>
            </p:nvSpPr>
            <p:spPr bwMode="auto">
              <a:xfrm>
                <a:off x="8256588" y="3259138"/>
                <a:ext cx="525462" cy="392113"/>
              </a:xfrm>
              <a:custGeom>
                <a:avLst/>
                <a:gdLst>
                  <a:gd name="T0" fmla="*/ 88 w 94"/>
                  <a:gd name="T1" fmla="*/ 0 h 70"/>
                  <a:gd name="T2" fmla="*/ 6 w 94"/>
                  <a:gd name="T3" fmla="*/ 0 h 70"/>
                  <a:gd name="T4" fmla="*/ 0 w 94"/>
                  <a:gd name="T5" fmla="*/ 6 h 70"/>
                  <a:gd name="T6" fmla="*/ 0 w 94"/>
                  <a:gd name="T7" fmla="*/ 65 h 70"/>
                  <a:gd name="T8" fmla="*/ 6 w 94"/>
                  <a:gd name="T9" fmla="*/ 70 h 70"/>
                  <a:gd name="T10" fmla="*/ 88 w 94"/>
                  <a:gd name="T11" fmla="*/ 70 h 70"/>
                  <a:gd name="T12" fmla="*/ 94 w 94"/>
                  <a:gd name="T13" fmla="*/ 65 h 70"/>
                  <a:gd name="T14" fmla="*/ 94 w 94"/>
                  <a:gd name="T15" fmla="*/ 6 h 70"/>
                  <a:gd name="T16" fmla="*/ 88 w 94"/>
                  <a:gd name="T17" fmla="*/ 0 h 70"/>
                  <a:gd name="T18" fmla="*/ 87 w 94"/>
                  <a:gd name="T19" fmla="*/ 60 h 70"/>
                  <a:gd name="T20" fmla="*/ 7 w 94"/>
                  <a:gd name="T21" fmla="*/ 60 h 70"/>
                  <a:gd name="T22" fmla="*/ 7 w 94"/>
                  <a:gd name="T23" fmla="*/ 8 h 70"/>
                  <a:gd name="T24" fmla="*/ 87 w 94"/>
                  <a:gd name="T25" fmla="*/ 8 h 70"/>
                  <a:gd name="T26" fmla="*/ 87 w 94"/>
                  <a:gd name="T27"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0">
                    <a:moveTo>
                      <a:pt x="88" y="0"/>
                    </a:moveTo>
                    <a:cubicBezTo>
                      <a:pt x="6" y="0"/>
                      <a:pt x="6" y="0"/>
                      <a:pt x="6" y="0"/>
                    </a:cubicBezTo>
                    <a:cubicBezTo>
                      <a:pt x="3" y="0"/>
                      <a:pt x="0" y="3"/>
                      <a:pt x="0" y="6"/>
                    </a:cubicBezTo>
                    <a:cubicBezTo>
                      <a:pt x="0" y="65"/>
                      <a:pt x="0" y="65"/>
                      <a:pt x="0" y="65"/>
                    </a:cubicBezTo>
                    <a:cubicBezTo>
                      <a:pt x="0" y="68"/>
                      <a:pt x="3" y="70"/>
                      <a:pt x="6" y="70"/>
                    </a:cubicBezTo>
                    <a:cubicBezTo>
                      <a:pt x="88" y="70"/>
                      <a:pt x="88" y="70"/>
                      <a:pt x="88" y="70"/>
                    </a:cubicBezTo>
                    <a:cubicBezTo>
                      <a:pt x="91" y="70"/>
                      <a:pt x="94" y="68"/>
                      <a:pt x="94" y="65"/>
                    </a:cubicBezTo>
                    <a:cubicBezTo>
                      <a:pt x="94" y="6"/>
                      <a:pt x="94" y="6"/>
                      <a:pt x="94" y="6"/>
                    </a:cubicBezTo>
                    <a:cubicBezTo>
                      <a:pt x="94" y="3"/>
                      <a:pt x="91" y="0"/>
                      <a:pt x="88" y="0"/>
                    </a:cubicBezTo>
                    <a:close/>
                    <a:moveTo>
                      <a:pt x="87" y="60"/>
                    </a:moveTo>
                    <a:cubicBezTo>
                      <a:pt x="7" y="60"/>
                      <a:pt x="7" y="60"/>
                      <a:pt x="7" y="60"/>
                    </a:cubicBezTo>
                    <a:cubicBezTo>
                      <a:pt x="7" y="8"/>
                      <a:pt x="7" y="8"/>
                      <a:pt x="7" y="8"/>
                    </a:cubicBezTo>
                    <a:cubicBezTo>
                      <a:pt x="87" y="8"/>
                      <a:pt x="87" y="8"/>
                      <a:pt x="87" y="8"/>
                    </a:cubicBezTo>
                    <a:lnTo>
                      <a:pt x="8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6"/>
              <p:cNvSpPr>
                <a:spLocks/>
              </p:cNvSpPr>
              <p:nvPr/>
            </p:nvSpPr>
            <p:spPr bwMode="auto">
              <a:xfrm>
                <a:off x="8402638" y="3667126"/>
                <a:ext cx="233362" cy="61913"/>
              </a:xfrm>
              <a:custGeom>
                <a:avLst/>
                <a:gdLst>
                  <a:gd name="T0" fmla="*/ 35 w 147"/>
                  <a:gd name="T1" fmla="*/ 0 h 39"/>
                  <a:gd name="T2" fmla="*/ 0 w 147"/>
                  <a:gd name="T3" fmla="*/ 39 h 39"/>
                  <a:gd name="T4" fmla="*/ 147 w 147"/>
                  <a:gd name="T5" fmla="*/ 39 h 39"/>
                  <a:gd name="T6" fmla="*/ 112 w 147"/>
                  <a:gd name="T7" fmla="*/ 0 h 39"/>
                  <a:gd name="T8" fmla="*/ 35 w 147"/>
                  <a:gd name="T9" fmla="*/ 0 h 39"/>
                </a:gdLst>
                <a:ahLst/>
                <a:cxnLst>
                  <a:cxn ang="0">
                    <a:pos x="T0" y="T1"/>
                  </a:cxn>
                  <a:cxn ang="0">
                    <a:pos x="T2" y="T3"/>
                  </a:cxn>
                  <a:cxn ang="0">
                    <a:pos x="T4" y="T5"/>
                  </a:cxn>
                  <a:cxn ang="0">
                    <a:pos x="T6" y="T7"/>
                  </a:cxn>
                  <a:cxn ang="0">
                    <a:pos x="T8" y="T9"/>
                  </a:cxn>
                </a:cxnLst>
                <a:rect l="0" t="0" r="r" b="b"/>
                <a:pathLst>
                  <a:path w="147" h="39">
                    <a:moveTo>
                      <a:pt x="35" y="0"/>
                    </a:moveTo>
                    <a:lnTo>
                      <a:pt x="0" y="39"/>
                    </a:lnTo>
                    <a:lnTo>
                      <a:pt x="147" y="39"/>
                    </a:lnTo>
                    <a:lnTo>
                      <a:pt x="112" y="0"/>
                    </a:ln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7"/>
              <p:cNvSpPr>
                <a:spLocks/>
              </p:cNvSpPr>
              <p:nvPr/>
            </p:nvSpPr>
            <p:spPr bwMode="auto">
              <a:xfrm>
                <a:off x="8347075" y="3387726"/>
                <a:ext cx="339725" cy="150813"/>
              </a:xfrm>
              <a:custGeom>
                <a:avLst/>
                <a:gdLst>
                  <a:gd name="T0" fmla="*/ 4 w 61"/>
                  <a:gd name="T1" fmla="*/ 27 h 27"/>
                  <a:gd name="T2" fmla="*/ 7 w 61"/>
                  <a:gd name="T3" fmla="*/ 23 h 27"/>
                  <a:gd name="T4" fmla="*/ 7 w 61"/>
                  <a:gd name="T5" fmla="*/ 22 h 27"/>
                  <a:gd name="T6" fmla="*/ 24 w 61"/>
                  <a:gd name="T7" fmla="*/ 8 h 27"/>
                  <a:gd name="T8" fmla="*/ 27 w 61"/>
                  <a:gd name="T9" fmla="*/ 9 h 27"/>
                  <a:gd name="T10" fmla="*/ 28 w 61"/>
                  <a:gd name="T11" fmla="*/ 8 h 27"/>
                  <a:gd name="T12" fmla="*/ 38 w 61"/>
                  <a:gd name="T13" fmla="*/ 17 h 27"/>
                  <a:gd name="T14" fmla="*/ 38 w 61"/>
                  <a:gd name="T15" fmla="*/ 17 h 27"/>
                  <a:gd name="T16" fmla="*/ 42 w 61"/>
                  <a:gd name="T17" fmla="*/ 21 h 27"/>
                  <a:gd name="T18" fmla="*/ 46 w 61"/>
                  <a:gd name="T19" fmla="*/ 17 h 27"/>
                  <a:gd name="T20" fmla="*/ 46 w 61"/>
                  <a:gd name="T21" fmla="*/ 16 h 27"/>
                  <a:gd name="T22" fmla="*/ 55 w 61"/>
                  <a:gd name="T23" fmla="*/ 8 h 27"/>
                  <a:gd name="T24" fmla="*/ 57 w 61"/>
                  <a:gd name="T25" fmla="*/ 8 h 27"/>
                  <a:gd name="T26" fmla="*/ 61 w 61"/>
                  <a:gd name="T27" fmla="*/ 4 h 27"/>
                  <a:gd name="T28" fmla="*/ 57 w 61"/>
                  <a:gd name="T29" fmla="*/ 0 h 27"/>
                  <a:gd name="T30" fmla="*/ 53 w 61"/>
                  <a:gd name="T31" fmla="*/ 4 h 27"/>
                  <a:gd name="T32" fmla="*/ 54 w 61"/>
                  <a:gd name="T33" fmla="*/ 6 h 27"/>
                  <a:gd name="T34" fmla="*/ 44 w 61"/>
                  <a:gd name="T35" fmla="*/ 14 h 27"/>
                  <a:gd name="T36" fmla="*/ 42 w 61"/>
                  <a:gd name="T37" fmla="*/ 14 h 27"/>
                  <a:gd name="T38" fmla="*/ 40 w 61"/>
                  <a:gd name="T39" fmla="*/ 15 h 27"/>
                  <a:gd name="T40" fmla="*/ 30 w 61"/>
                  <a:gd name="T41" fmla="*/ 7 h 27"/>
                  <a:gd name="T42" fmla="*/ 30 w 61"/>
                  <a:gd name="T43" fmla="*/ 5 h 27"/>
                  <a:gd name="T44" fmla="*/ 27 w 61"/>
                  <a:gd name="T45" fmla="*/ 1 h 27"/>
                  <a:gd name="T46" fmla="*/ 23 w 61"/>
                  <a:gd name="T47" fmla="*/ 5 h 27"/>
                  <a:gd name="T48" fmla="*/ 23 w 61"/>
                  <a:gd name="T49" fmla="*/ 7 h 27"/>
                  <a:gd name="T50" fmla="*/ 6 w 61"/>
                  <a:gd name="T51" fmla="*/ 20 h 27"/>
                  <a:gd name="T52" fmla="*/ 4 w 61"/>
                  <a:gd name="T53" fmla="*/ 19 h 27"/>
                  <a:gd name="T54" fmla="*/ 0 w 61"/>
                  <a:gd name="T55" fmla="*/ 23 h 27"/>
                  <a:gd name="T56" fmla="*/ 4 w 61"/>
                  <a:gd name="T5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27">
                    <a:moveTo>
                      <a:pt x="4" y="27"/>
                    </a:moveTo>
                    <a:cubicBezTo>
                      <a:pt x="6" y="27"/>
                      <a:pt x="7" y="25"/>
                      <a:pt x="7" y="23"/>
                    </a:cubicBezTo>
                    <a:cubicBezTo>
                      <a:pt x="7" y="23"/>
                      <a:pt x="7" y="22"/>
                      <a:pt x="7" y="22"/>
                    </a:cubicBezTo>
                    <a:cubicBezTo>
                      <a:pt x="12" y="18"/>
                      <a:pt x="21" y="11"/>
                      <a:pt x="24" y="8"/>
                    </a:cubicBezTo>
                    <a:cubicBezTo>
                      <a:pt x="25" y="9"/>
                      <a:pt x="26" y="9"/>
                      <a:pt x="27" y="9"/>
                    </a:cubicBezTo>
                    <a:cubicBezTo>
                      <a:pt x="27" y="9"/>
                      <a:pt x="28" y="9"/>
                      <a:pt x="28" y="8"/>
                    </a:cubicBezTo>
                    <a:cubicBezTo>
                      <a:pt x="31" y="11"/>
                      <a:pt x="35" y="14"/>
                      <a:pt x="38" y="17"/>
                    </a:cubicBezTo>
                    <a:cubicBezTo>
                      <a:pt x="38" y="17"/>
                      <a:pt x="38" y="17"/>
                      <a:pt x="38" y="17"/>
                    </a:cubicBezTo>
                    <a:cubicBezTo>
                      <a:pt x="38" y="20"/>
                      <a:pt x="40" y="21"/>
                      <a:pt x="42" y="21"/>
                    </a:cubicBezTo>
                    <a:cubicBezTo>
                      <a:pt x="44" y="21"/>
                      <a:pt x="46" y="20"/>
                      <a:pt x="46" y="17"/>
                    </a:cubicBezTo>
                    <a:cubicBezTo>
                      <a:pt x="46" y="17"/>
                      <a:pt x="46" y="17"/>
                      <a:pt x="46" y="16"/>
                    </a:cubicBezTo>
                    <a:cubicBezTo>
                      <a:pt x="55" y="8"/>
                      <a:pt x="55" y="8"/>
                      <a:pt x="55" y="8"/>
                    </a:cubicBezTo>
                    <a:cubicBezTo>
                      <a:pt x="56" y="8"/>
                      <a:pt x="56" y="8"/>
                      <a:pt x="57" y="8"/>
                    </a:cubicBezTo>
                    <a:cubicBezTo>
                      <a:pt x="59" y="8"/>
                      <a:pt x="61" y="6"/>
                      <a:pt x="61" y="4"/>
                    </a:cubicBezTo>
                    <a:cubicBezTo>
                      <a:pt x="61" y="2"/>
                      <a:pt x="59" y="0"/>
                      <a:pt x="57" y="0"/>
                    </a:cubicBezTo>
                    <a:cubicBezTo>
                      <a:pt x="55" y="0"/>
                      <a:pt x="53" y="2"/>
                      <a:pt x="53" y="4"/>
                    </a:cubicBezTo>
                    <a:cubicBezTo>
                      <a:pt x="53" y="5"/>
                      <a:pt x="53" y="5"/>
                      <a:pt x="54" y="6"/>
                    </a:cubicBezTo>
                    <a:cubicBezTo>
                      <a:pt x="51" y="8"/>
                      <a:pt x="47" y="12"/>
                      <a:pt x="44" y="14"/>
                    </a:cubicBezTo>
                    <a:cubicBezTo>
                      <a:pt x="43" y="14"/>
                      <a:pt x="43" y="14"/>
                      <a:pt x="42" y="14"/>
                    </a:cubicBezTo>
                    <a:cubicBezTo>
                      <a:pt x="41" y="14"/>
                      <a:pt x="40" y="14"/>
                      <a:pt x="40" y="15"/>
                    </a:cubicBezTo>
                    <a:cubicBezTo>
                      <a:pt x="37" y="12"/>
                      <a:pt x="33" y="9"/>
                      <a:pt x="30" y="7"/>
                    </a:cubicBezTo>
                    <a:cubicBezTo>
                      <a:pt x="30" y="6"/>
                      <a:pt x="30" y="6"/>
                      <a:pt x="30" y="5"/>
                    </a:cubicBezTo>
                    <a:cubicBezTo>
                      <a:pt x="30" y="3"/>
                      <a:pt x="29" y="1"/>
                      <a:pt x="27" y="1"/>
                    </a:cubicBezTo>
                    <a:cubicBezTo>
                      <a:pt x="25" y="1"/>
                      <a:pt x="23" y="3"/>
                      <a:pt x="23" y="5"/>
                    </a:cubicBezTo>
                    <a:cubicBezTo>
                      <a:pt x="23" y="6"/>
                      <a:pt x="23" y="6"/>
                      <a:pt x="23" y="7"/>
                    </a:cubicBezTo>
                    <a:cubicBezTo>
                      <a:pt x="6" y="20"/>
                      <a:pt x="6" y="20"/>
                      <a:pt x="6" y="20"/>
                    </a:cubicBezTo>
                    <a:cubicBezTo>
                      <a:pt x="5" y="20"/>
                      <a:pt x="4" y="19"/>
                      <a:pt x="4" y="19"/>
                    </a:cubicBezTo>
                    <a:cubicBezTo>
                      <a:pt x="1" y="19"/>
                      <a:pt x="0" y="21"/>
                      <a:pt x="0" y="23"/>
                    </a:cubicBezTo>
                    <a:cubicBezTo>
                      <a:pt x="0" y="25"/>
                      <a:pt x="1" y="27"/>
                      <a:pt x="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椭圆 21"/>
            <p:cNvSpPr/>
            <p:nvPr/>
          </p:nvSpPr>
          <p:spPr>
            <a:xfrm>
              <a:off x="6096000" y="3321423"/>
              <a:ext cx="1098176" cy="76474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9620085" y="3321423"/>
              <a:ext cx="1098176" cy="76474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6593541" y="4078468"/>
              <a:ext cx="10170" cy="584896"/>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5" name="直接连接符 24"/>
            <p:cNvCxnSpPr>
              <a:stCxn id="12" idx="3"/>
              <a:endCxn id="22" idx="0"/>
            </p:cNvCxnSpPr>
            <p:nvPr/>
          </p:nvCxnSpPr>
          <p:spPr>
            <a:xfrm flipH="1">
              <a:off x="6645088" y="2434171"/>
              <a:ext cx="1411555" cy="887252"/>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6" name="直接连接符 25"/>
            <p:cNvCxnSpPr>
              <a:stCxn id="12" idx="2"/>
              <a:endCxn id="23" idx="0"/>
            </p:cNvCxnSpPr>
            <p:nvPr/>
          </p:nvCxnSpPr>
          <p:spPr>
            <a:xfrm>
              <a:off x="8747369" y="2324200"/>
              <a:ext cx="1421804" cy="997223"/>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8403742" y="2514600"/>
              <a:ext cx="0" cy="21487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012037" y="5666427"/>
              <a:ext cx="1338828" cy="369332"/>
            </a:xfrm>
            <a:prstGeom prst="rect">
              <a:avLst/>
            </a:prstGeom>
            <a:noFill/>
          </p:spPr>
          <p:txBody>
            <a:bodyPr wrap="none" rtlCol="0">
              <a:spAutoFit/>
            </a:bodyPr>
            <a:lstStyle/>
            <a:p>
              <a:r>
                <a:rPr lang="zh-CN" altLang="en-US" dirty="0" smtClean="0">
                  <a:latin typeface="Segoe UI Semilight" panose="020B0402040204020203" pitchFamily="34" charset="0"/>
                  <a:cs typeface="Segoe UI Semilight" panose="020B0402040204020203" pitchFamily="34" charset="0"/>
                </a:rPr>
                <a:t>数据采集端</a:t>
              </a:r>
            </a:p>
          </p:txBody>
        </p:sp>
        <p:sp>
          <p:nvSpPr>
            <p:cNvPr id="29" name="TextBox 28"/>
            <p:cNvSpPr txBox="1"/>
            <p:nvPr/>
          </p:nvSpPr>
          <p:spPr>
            <a:xfrm>
              <a:off x="7775497" y="5679874"/>
              <a:ext cx="1338828" cy="369332"/>
            </a:xfrm>
            <a:prstGeom prst="rect">
              <a:avLst/>
            </a:prstGeom>
            <a:noFill/>
          </p:spPr>
          <p:txBody>
            <a:bodyPr wrap="none" rtlCol="0">
              <a:spAutoFit/>
            </a:bodyPr>
            <a:lstStyle/>
            <a:p>
              <a:r>
                <a:rPr lang="zh-CN" altLang="en-US" dirty="0">
                  <a:latin typeface="Segoe UI Semilight" panose="020B0402040204020203" pitchFamily="34" charset="0"/>
                  <a:cs typeface="Segoe UI Semilight" panose="020B0402040204020203" pitchFamily="34" charset="0"/>
                </a:rPr>
                <a:t>网页展示端</a:t>
              </a:r>
            </a:p>
          </p:txBody>
        </p:sp>
        <p:sp>
          <p:nvSpPr>
            <p:cNvPr id="30" name="TextBox 29"/>
            <p:cNvSpPr txBox="1"/>
            <p:nvPr/>
          </p:nvSpPr>
          <p:spPr>
            <a:xfrm>
              <a:off x="9715608" y="5694943"/>
              <a:ext cx="1107996" cy="369332"/>
            </a:xfrm>
            <a:prstGeom prst="rect">
              <a:avLst/>
            </a:prstGeom>
            <a:noFill/>
          </p:spPr>
          <p:txBody>
            <a:bodyPr wrap="none" rtlCol="0">
              <a:spAutoFit/>
            </a:bodyPr>
            <a:lstStyle/>
            <a:p>
              <a:r>
                <a:rPr lang="zh-CN" altLang="en-US" dirty="0" smtClean="0">
                  <a:latin typeface="Segoe UI Semilight" panose="020B0402040204020203" pitchFamily="34" charset="0"/>
                  <a:cs typeface="Segoe UI Semilight" panose="020B0402040204020203" pitchFamily="34" charset="0"/>
                </a:rPr>
                <a:t>各种应用</a:t>
              </a:r>
              <a:endParaRPr lang="zh-CN" altLang="en-US" dirty="0">
                <a:latin typeface="Segoe UI Semilight" panose="020B0402040204020203" pitchFamily="34" charset="0"/>
                <a:cs typeface="Segoe UI Semilight" panose="020B0402040204020203" pitchFamily="34" charset="0"/>
              </a:endParaRPr>
            </a:p>
          </p:txBody>
        </p:sp>
        <p:sp>
          <p:nvSpPr>
            <p:cNvPr id="31" name="TextBox 30"/>
            <p:cNvSpPr txBox="1"/>
            <p:nvPr/>
          </p:nvSpPr>
          <p:spPr>
            <a:xfrm>
              <a:off x="6068253" y="3559169"/>
              <a:ext cx="1082348" cy="307778"/>
            </a:xfrm>
            <a:prstGeom prst="rect">
              <a:avLst/>
            </a:prstGeom>
            <a:noFill/>
          </p:spPr>
          <p:txBody>
            <a:bodyPr wrap="none" rtlCol="0">
              <a:spAutoFit/>
            </a:bodyPr>
            <a:lstStyle/>
            <a:p>
              <a:r>
                <a:rPr lang="zh-CN" altLang="en-US" sz="1400" dirty="0" smtClean="0">
                  <a:latin typeface="Segoe UI Semilight" panose="020B0402040204020203" pitchFamily="34" charset="0"/>
                  <a:cs typeface="Segoe UI Semilight" panose="020B0402040204020203" pitchFamily="34" charset="0"/>
                </a:rPr>
                <a:t>转换成坐标</a:t>
              </a:r>
            </a:p>
          </p:txBody>
        </p:sp>
        <p:sp>
          <p:nvSpPr>
            <p:cNvPr id="32" name="TextBox 31"/>
            <p:cNvSpPr txBox="1"/>
            <p:nvPr/>
          </p:nvSpPr>
          <p:spPr>
            <a:xfrm>
              <a:off x="9701969" y="3546022"/>
              <a:ext cx="1017502" cy="345109"/>
            </a:xfrm>
            <a:prstGeom prst="rect">
              <a:avLst/>
            </a:prstGeom>
            <a:noFill/>
          </p:spPr>
          <p:txBody>
            <a:bodyPr wrap="none" rtlCol="0">
              <a:spAutoFit/>
            </a:bodyPr>
            <a:lstStyle/>
            <a:p>
              <a:r>
                <a:rPr lang="zh-CN" altLang="en-US" sz="1400" dirty="0" smtClean="0">
                  <a:latin typeface="Segoe UI Semilight" panose="020B0402040204020203" pitchFamily="34" charset="0"/>
                  <a:cs typeface="Segoe UI Semilight" panose="020B0402040204020203" pitchFamily="34" charset="0"/>
                </a:rPr>
                <a:t>数据接口</a:t>
              </a:r>
            </a:p>
          </p:txBody>
        </p:sp>
        <p:sp>
          <p:nvSpPr>
            <p:cNvPr id="33" name="TextBox 32"/>
            <p:cNvSpPr txBox="1"/>
            <p:nvPr/>
          </p:nvSpPr>
          <p:spPr>
            <a:xfrm>
              <a:off x="7892758" y="1158428"/>
              <a:ext cx="877163" cy="369332"/>
            </a:xfrm>
            <a:prstGeom prst="rect">
              <a:avLst/>
            </a:prstGeom>
            <a:noFill/>
          </p:spPr>
          <p:txBody>
            <a:bodyPr wrap="none" rtlCol="0">
              <a:spAutoFit/>
            </a:bodyPr>
            <a:lstStyle/>
            <a:p>
              <a:r>
                <a:rPr lang="zh-CN" altLang="en-US" dirty="0" smtClean="0">
                  <a:latin typeface="Segoe UI Semilight" panose="020B0402040204020203" pitchFamily="34" charset="0"/>
                  <a:cs typeface="Segoe UI Semilight" panose="020B0402040204020203" pitchFamily="34" charset="0"/>
                </a:rPr>
                <a:t>数据库</a:t>
              </a:r>
              <a:endParaRPr lang="zh-CN" altLang="en-US" dirty="0">
                <a:latin typeface="Segoe UI Semilight" panose="020B0402040204020203" pitchFamily="34" charset="0"/>
                <a:cs typeface="Segoe UI Semilight" panose="020B0402040204020203" pitchFamily="34" charset="0"/>
              </a:endParaRPr>
            </a:p>
          </p:txBody>
        </p:sp>
        <p:sp>
          <p:nvSpPr>
            <p:cNvPr id="47" name="椭圆 46"/>
            <p:cNvSpPr/>
            <p:nvPr/>
          </p:nvSpPr>
          <p:spPr>
            <a:xfrm>
              <a:off x="7868102" y="3336204"/>
              <a:ext cx="1098177" cy="76474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7889263" y="3433875"/>
              <a:ext cx="1017502" cy="586684"/>
            </a:xfrm>
            <a:prstGeom prst="rect">
              <a:avLst/>
            </a:prstGeom>
            <a:noFill/>
          </p:spPr>
          <p:txBody>
            <a:bodyPr wrap="none" rtlCol="0">
              <a:spAutoFit/>
            </a:bodyPr>
            <a:lstStyle/>
            <a:p>
              <a:pPr algn="ctr"/>
              <a:r>
                <a:rPr lang="zh-CN" altLang="en-US" sz="1400" dirty="0" smtClean="0">
                  <a:latin typeface="Segoe UI Semilight" panose="020B0402040204020203" pitchFamily="34" charset="0"/>
                  <a:cs typeface="Segoe UI Semilight" panose="020B0402040204020203" pitchFamily="34" charset="0"/>
                </a:rPr>
                <a:t>网站后台</a:t>
              </a:r>
              <a:endParaRPr lang="en-US" altLang="zh-CN" sz="1400" dirty="0" smtClean="0">
                <a:latin typeface="Segoe UI Semilight" panose="020B0402040204020203" pitchFamily="34" charset="0"/>
                <a:cs typeface="Segoe UI Semilight" panose="020B0402040204020203" pitchFamily="34" charset="0"/>
              </a:endParaRPr>
            </a:p>
            <a:p>
              <a:pPr algn="ctr"/>
              <a:r>
                <a:rPr lang="zh-CN" altLang="en-US" sz="1400" dirty="0" smtClean="0">
                  <a:latin typeface="Segoe UI Semilight" panose="020B0402040204020203" pitchFamily="34" charset="0"/>
                  <a:cs typeface="Segoe UI Semilight" panose="020B0402040204020203" pitchFamily="34" charset="0"/>
                </a:rPr>
                <a:t>程序</a:t>
              </a:r>
              <a:endParaRPr lang="zh-CN" altLang="en-US" sz="1400" dirty="0" smtClean="0">
                <a:latin typeface="Segoe UI Semilight" panose="020B0402040204020203" pitchFamily="34" charset="0"/>
                <a:cs typeface="Segoe UI Semilight" panose="020B0402040204020203" pitchFamily="34" charset="0"/>
              </a:endParaRPr>
            </a:p>
          </p:txBody>
        </p:sp>
      </p:grpSp>
      <p:sp>
        <p:nvSpPr>
          <p:cNvPr id="46" name="矩形 45"/>
          <p:cNvSpPr/>
          <p:nvPr/>
        </p:nvSpPr>
        <p:spPr>
          <a:xfrm>
            <a:off x="0" y="5953124"/>
            <a:ext cx="12192000" cy="904875"/>
          </a:xfrm>
          <a:prstGeom prst="rect">
            <a:avLst/>
          </a:prstGeom>
          <a:solidFill>
            <a:srgbClr val="FFCF0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0"/>
            <a:ext cx="12192000" cy="891137"/>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88891" y="122402"/>
            <a:ext cx="8814218" cy="646331"/>
          </a:xfrm>
          <a:prstGeom prst="rect">
            <a:avLst/>
          </a:prstGeom>
          <a:noFill/>
        </p:spPr>
        <p:txBody>
          <a:bodyPr wrap="square" rtlCol="0">
            <a:spAutoFit/>
          </a:bodyPr>
          <a:lstStyle/>
          <a:p>
            <a:pPr algn="ctr"/>
            <a:r>
              <a:rPr lang="zh-CN" altLang="en-US" sz="3600" dirty="0" smtClean="0">
                <a:solidFill>
                  <a:schemeClr val="bg1"/>
                </a:solidFill>
                <a:latin typeface="Fira Sans" panose="020B0503050000020004" pitchFamily="34" charset="0"/>
              </a:rPr>
              <a:t>系统组成</a:t>
            </a:r>
            <a:endParaRPr lang="zh-CN" altLang="en-US" sz="3600" dirty="0">
              <a:solidFill>
                <a:schemeClr val="bg1"/>
              </a:solidFill>
              <a:latin typeface="Fira Sans" panose="020B0503050000020004" pitchFamily="34" charset="0"/>
            </a:endParaRPr>
          </a:p>
        </p:txBody>
      </p:sp>
      <p:sp>
        <p:nvSpPr>
          <p:cNvPr id="20" name="Freeform 21"/>
          <p:cNvSpPr>
            <a:spLocks noEditPoints="1"/>
          </p:cNvSpPr>
          <p:nvPr/>
        </p:nvSpPr>
        <p:spPr bwMode="auto">
          <a:xfrm>
            <a:off x="11321143" y="6118504"/>
            <a:ext cx="568039" cy="566807"/>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24 h 192"/>
              <a:gd name="T12" fmla="*/ 168 w 192"/>
              <a:gd name="T13" fmla="*/ 96 h 192"/>
              <a:gd name="T14" fmla="*/ 96 w 192"/>
              <a:gd name="T15" fmla="*/ 168 h 192"/>
              <a:gd name="T16" fmla="*/ 24 w 192"/>
              <a:gd name="T17" fmla="*/ 96 h 192"/>
              <a:gd name="T18" fmla="*/ 96 w 192"/>
              <a:gd name="T19" fmla="*/ 24 h 192"/>
              <a:gd name="T20" fmla="*/ 140 w 192"/>
              <a:gd name="T21" fmla="*/ 88 h 192"/>
              <a:gd name="T22" fmla="*/ 144 w 192"/>
              <a:gd name="T23" fmla="*/ 96 h 192"/>
              <a:gd name="T24" fmla="*/ 140 w 192"/>
              <a:gd name="T25" fmla="*/ 104 h 192"/>
              <a:gd name="T26" fmla="*/ 116 w 192"/>
              <a:gd name="T27" fmla="*/ 128 h 192"/>
              <a:gd name="T28" fmla="*/ 103 w 192"/>
              <a:gd name="T29" fmla="*/ 131 h 192"/>
              <a:gd name="T30" fmla="*/ 96 w 192"/>
              <a:gd name="T31" fmla="*/ 120 h 192"/>
              <a:gd name="T32" fmla="*/ 96 w 192"/>
              <a:gd name="T33" fmla="*/ 108 h 192"/>
              <a:gd name="T34" fmla="*/ 60 w 192"/>
              <a:gd name="T35" fmla="*/ 108 h 192"/>
              <a:gd name="T36" fmla="*/ 48 w 192"/>
              <a:gd name="T37" fmla="*/ 96 h 192"/>
              <a:gd name="T38" fmla="*/ 60 w 192"/>
              <a:gd name="T39" fmla="*/ 84 h 192"/>
              <a:gd name="T40" fmla="*/ 96 w 192"/>
              <a:gd name="T41" fmla="*/ 84 h 192"/>
              <a:gd name="T42" fmla="*/ 96 w 192"/>
              <a:gd name="T43" fmla="*/ 72 h 192"/>
              <a:gd name="T44" fmla="*/ 103 w 192"/>
              <a:gd name="T45" fmla="*/ 61 h 192"/>
              <a:gd name="T46" fmla="*/ 116 w 192"/>
              <a:gd name="T47" fmla="*/ 64 h 192"/>
              <a:gd name="T48" fmla="*/ 140 w 192"/>
              <a:gd name="T49"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24"/>
                </a:moveTo>
                <a:cubicBezTo>
                  <a:pt x="136" y="24"/>
                  <a:pt x="168" y="56"/>
                  <a:pt x="168" y="96"/>
                </a:cubicBezTo>
                <a:cubicBezTo>
                  <a:pt x="168" y="136"/>
                  <a:pt x="136" y="168"/>
                  <a:pt x="96" y="168"/>
                </a:cubicBezTo>
                <a:cubicBezTo>
                  <a:pt x="56" y="168"/>
                  <a:pt x="24" y="136"/>
                  <a:pt x="24" y="96"/>
                </a:cubicBezTo>
                <a:cubicBezTo>
                  <a:pt x="24" y="56"/>
                  <a:pt x="56" y="24"/>
                  <a:pt x="96" y="24"/>
                </a:cubicBezTo>
                <a:close/>
                <a:moveTo>
                  <a:pt x="140" y="88"/>
                </a:moveTo>
                <a:cubicBezTo>
                  <a:pt x="143" y="90"/>
                  <a:pt x="144" y="93"/>
                  <a:pt x="144" y="96"/>
                </a:cubicBezTo>
                <a:cubicBezTo>
                  <a:pt x="144" y="99"/>
                  <a:pt x="143" y="102"/>
                  <a:pt x="140" y="104"/>
                </a:cubicBezTo>
                <a:cubicBezTo>
                  <a:pt x="116" y="128"/>
                  <a:pt x="116" y="128"/>
                  <a:pt x="116" y="128"/>
                </a:cubicBezTo>
                <a:cubicBezTo>
                  <a:pt x="113" y="132"/>
                  <a:pt x="108" y="133"/>
                  <a:pt x="103" y="131"/>
                </a:cubicBezTo>
                <a:cubicBezTo>
                  <a:pt x="99" y="129"/>
                  <a:pt x="96" y="125"/>
                  <a:pt x="96" y="120"/>
                </a:cubicBezTo>
                <a:cubicBezTo>
                  <a:pt x="96" y="108"/>
                  <a:pt x="96" y="108"/>
                  <a:pt x="96" y="108"/>
                </a:cubicBezTo>
                <a:cubicBezTo>
                  <a:pt x="60" y="108"/>
                  <a:pt x="60" y="108"/>
                  <a:pt x="60" y="108"/>
                </a:cubicBezTo>
                <a:cubicBezTo>
                  <a:pt x="53" y="108"/>
                  <a:pt x="48" y="103"/>
                  <a:pt x="48" y="96"/>
                </a:cubicBezTo>
                <a:cubicBezTo>
                  <a:pt x="48" y="89"/>
                  <a:pt x="53" y="84"/>
                  <a:pt x="60" y="84"/>
                </a:cubicBezTo>
                <a:cubicBezTo>
                  <a:pt x="96" y="84"/>
                  <a:pt x="96" y="84"/>
                  <a:pt x="96" y="84"/>
                </a:cubicBezTo>
                <a:cubicBezTo>
                  <a:pt x="96" y="72"/>
                  <a:pt x="96" y="72"/>
                  <a:pt x="96" y="72"/>
                </a:cubicBezTo>
                <a:cubicBezTo>
                  <a:pt x="96" y="67"/>
                  <a:pt x="99" y="63"/>
                  <a:pt x="103" y="61"/>
                </a:cubicBezTo>
                <a:cubicBezTo>
                  <a:pt x="108" y="59"/>
                  <a:pt x="113" y="60"/>
                  <a:pt x="116" y="64"/>
                </a:cubicBezTo>
                <a:lnTo>
                  <a:pt x="140" y="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 name="TextBox 3"/>
          <p:cNvSpPr txBox="1"/>
          <p:nvPr/>
        </p:nvSpPr>
        <p:spPr>
          <a:xfrm>
            <a:off x="5233193" y="1541064"/>
            <a:ext cx="6655989" cy="3785652"/>
          </a:xfrm>
          <a:prstGeom prst="rect">
            <a:avLst/>
          </a:prstGeom>
          <a:noFill/>
        </p:spPr>
        <p:txBody>
          <a:bodyPr wrap="none" rtlCol="0">
            <a:spAutoFit/>
          </a:bodyPr>
          <a:lstStyle/>
          <a:p>
            <a:pPr>
              <a:lnSpc>
                <a:spcPct val="200000"/>
              </a:lnSpc>
            </a:pPr>
            <a:r>
              <a:rPr lang="en-US" altLang="zh-CN" sz="2400" dirty="0" smtClean="0">
                <a:latin typeface="微软雅黑" panose="020B0503020204020204" pitchFamily="34" charset="-122"/>
                <a:ea typeface="微软雅黑" panose="020B0503020204020204" pitchFamily="34" charset="-122"/>
                <a:cs typeface="Segoe UI Semilight" panose="020B0402040204020203" pitchFamily="34" charset="0"/>
              </a:rPr>
              <a:t>1.  </a:t>
            </a:r>
            <a:r>
              <a:rPr lang="zh-CN" altLang="en-US" sz="2400" dirty="0" smtClean="0">
                <a:latin typeface="微软雅黑" panose="020B0503020204020204" pitchFamily="34" charset="-122"/>
                <a:ea typeface="微软雅黑" panose="020B0503020204020204" pitchFamily="34" charset="-122"/>
                <a:cs typeface="Segoe UI Semilight" panose="020B0402040204020203" pitchFamily="34" charset="0"/>
              </a:rPr>
              <a:t>数据采集端采集数据</a:t>
            </a:r>
            <a:endParaRPr lang="en-US" altLang="zh-CN" sz="2400" dirty="0" smtClean="0">
              <a:latin typeface="微软雅黑" panose="020B0503020204020204" pitchFamily="34" charset="-122"/>
              <a:ea typeface="微软雅黑" panose="020B0503020204020204" pitchFamily="34" charset="-122"/>
              <a:cs typeface="Segoe UI Semilight" panose="020B0402040204020203" pitchFamily="34" charset="0"/>
            </a:endParaRPr>
          </a:p>
          <a:p>
            <a:pPr>
              <a:lnSpc>
                <a:spcPct val="200000"/>
              </a:lnSpc>
            </a:pPr>
            <a:r>
              <a:rPr lang="en-US" altLang="zh-CN" sz="2400" dirty="0" smtClean="0">
                <a:latin typeface="微软雅黑" panose="020B0503020204020204" pitchFamily="34" charset="-122"/>
                <a:ea typeface="微软雅黑" panose="020B0503020204020204" pitchFamily="34" charset="-122"/>
                <a:cs typeface="Segoe UI Semilight" panose="020B0402040204020203" pitchFamily="34" charset="0"/>
              </a:rPr>
              <a:t>2.  </a:t>
            </a:r>
            <a:r>
              <a:rPr lang="zh-CN" altLang="en-US" sz="2400" dirty="0" smtClean="0">
                <a:latin typeface="微软雅黑" panose="020B0503020204020204" pitchFamily="34" charset="-122"/>
                <a:ea typeface="微软雅黑" panose="020B0503020204020204" pitchFamily="34" charset="-122"/>
                <a:cs typeface="Segoe UI Semilight" panose="020B0402040204020203" pitchFamily="34" charset="0"/>
              </a:rPr>
              <a:t>通过数学模型得出位置坐标</a:t>
            </a:r>
            <a:endParaRPr lang="en-US" altLang="zh-CN" sz="2400" dirty="0" smtClean="0">
              <a:latin typeface="微软雅黑" panose="020B0503020204020204" pitchFamily="34" charset="-122"/>
              <a:ea typeface="微软雅黑" panose="020B0503020204020204" pitchFamily="34" charset="-122"/>
              <a:cs typeface="Segoe UI Semilight" panose="020B0402040204020203" pitchFamily="34" charset="0"/>
            </a:endParaRPr>
          </a:p>
          <a:p>
            <a:pPr>
              <a:lnSpc>
                <a:spcPct val="200000"/>
              </a:lnSpc>
            </a:pPr>
            <a:r>
              <a:rPr lang="en-US" altLang="zh-CN" sz="2400" dirty="0" smtClean="0">
                <a:latin typeface="微软雅黑" panose="020B0503020204020204" pitchFamily="34" charset="-122"/>
                <a:ea typeface="微软雅黑" panose="020B0503020204020204" pitchFamily="34" charset="-122"/>
                <a:cs typeface="Segoe UI Semilight" panose="020B0402040204020203" pitchFamily="34" charset="0"/>
              </a:rPr>
              <a:t>3.  </a:t>
            </a:r>
            <a:r>
              <a:rPr lang="zh-CN" altLang="en-US" sz="2400" dirty="0" smtClean="0">
                <a:latin typeface="微软雅黑" panose="020B0503020204020204" pitchFamily="34" charset="-122"/>
                <a:ea typeface="微软雅黑" panose="020B0503020204020204" pitchFamily="34" charset="-122"/>
                <a:cs typeface="Segoe UI Semilight" panose="020B0402040204020203" pitchFamily="34" charset="0"/>
              </a:rPr>
              <a:t>坐标数据存入数据库</a:t>
            </a:r>
            <a:endParaRPr lang="en-US" altLang="zh-CN" sz="2400" dirty="0" smtClean="0">
              <a:latin typeface="微软雅黑" panose="020B0503020204020204" pitchFamily="34" charset="-122"/>
              <a:ea typeface="微软雅黑" panose="020B0503020204020204" pitchFamily="34" charset="-122"/>
              <a:cs typeface="Segoe UI Semilight" panose="020B0402040204020203" pitchFamily="34" charset="0"/>
            </a:endParaRPr>
          </a:p>
          <a:p>
            <a:pPr>
              <a:lnSpc>
                <a:spcPct val="200000"/>
              </a:lnSpc>
            </a:pPr>
            <a:r>
              <a:rPr lang="en-US" altLang="zh-CN" sz="2400" dirty="0" smtClean="0">
                <a:latin typeface="微软雅黑" panose="020B0503020204020204" pitchFamily="34" charset="-122"/>
                <a:ea typeface="微软雅黑" panose="020B0503020204020204" pitchFamily="34" charset="-122"/>
                <a:cs typeface="Segoe UI Semilight" panose="020B0402040204020203" pitchFamily="34" charset="0"/>
              </a:rPr>
              <a:t>4.  </a:t>
            </a:r>
            <a:r>
              <a:rPr lang="zh-CN" altLang="en-US" sz="2400" dirty="0" smtClean="0">
                <a:latin typeface="微软雅黑" panose="020B0503020204020204" pitchFamily="34" charset="-122"/>
                <a:ea typeface="微软雅黑" panose="020B0503020204020204" pitchFamily="34" charset="-122"/>
                <a:cs typeface="Segoe UI Semilight" panose="020B0402040204020203" pitchFamily="34" charset="0"/>
              </a:rPr>
              <a:t>以网页形式展示数据以及进行交互</a:t>
            </a:r>
            <a:endParaRPr lang="en-US" altLang="zh-CN" sz="2400" dirty="0" smtClean="0">
              <a:latin typeface="微软雅黑" panose="020B0503020204020204" pitchFamily="34" charset="-122"/>
              <a:ea typeface="微软雅黑" panose="020B0503020204020204" pitchFamily="34" charset="-122"/>
              <a:cs typeface="Segoe UI Semilight" panose="020B0402040204020203" pitchFamily="34" charset="0"/>
            </a:endParaRPr>
          </a:p>
          <a:p>
            <a:pPr>
              <a:lnSpc>
                <a:spcPct val="200000"/>
              </a:lnSpc>
            </a:pPr>
            <a:r>
              <a:rPr lang="en-US" altLang="zh-CN" sz="2400" dirty="0" smtClean="0">
                <a:latin typeface="微软雅黑" panose="020B0503020204020204" pitchFamily="34" charset="-122"/>
                <a:ea typeface="微软雅黑" panose="020B0503020204020204" pitchFamily="34" charset="-122"/>
                <a:cs typeface="Segoe UI Semilight" panose="020B0402040204020203" pitchFamily="34" charset="0"/>
              </a:rPr>
              <a:t>5.  </a:t>
            </a:r>
            <a:r>
              <a:rPr lang="zh-CN" altLang="en-US" sz="2400" dirty="0" smtClean="0">
                <a:latin typeface="微软雅黑" panose="020B0503020204020204" pitchFamily="34" charset="-122"/>
                <a:ea typeface="微软雅黑" panose="020B0503020204020204" pitchFamily="34" charset="-122"/>
                <a:cs typeface="Segoe UI Semilight" panose="020B0402040204020203" pitchFamily="34" charset="0"/>
              </a:rPr>
              <a:t>开放数据</a:t>
            </a:r>
            <a:r>
              <a:rPr lang="en-US" altLang="zh-CN" sz="2400" dirty="0" smtClean="0">
                <a:latin typeface="微软雅黑" panose="020B0503020204020204" pitchFamily="34" charset="-122"/>
                <a:ea typeface="微软雅黑" panose="020B0503020204020204" pitchFamily="34" charset="-122"/>
                <a:cs typeface="Segoe UI Semilight" panose="020B0402040204020203" pitchFamily="34" charset="0"/>
              </a:rPr>
              <a:t>API</a:t>
            </a:r>
            <a:r>
              <a:rPr lang="zh-CN" altLang="en-US" sz="2400" dirty="0" smtClean="0">
                <a:latin typeface="微软雅黑" panose="020B0503020204020204" pitchFamily="34" charset="-122"/>
                <a:ea typeface="微软雅黑" panose="020B0503020204020204" pitchFamily="34" charset="-122"/>
                <a:cs typeface="Segoe UI Semilight" panose="020B0402040204020203" pitchFamily="34" charset="0"/>
              </a:rPr>
              <a:t>接口，让各种应用能够使用数据</a:t>
            </a:r>
          </a:p>
        </p:txBody>
      </p:sp>
    </p:spTree>
    <p:extLst>
      <p:ext uri="{BB962C8B-B14F-4D97-AF65-F5344CB8AC3E}">
        <p14:creationId xmlns:p14="http://schemas.microsoft.com/office/powerpoint/2010/main" val="354310985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0" y="5953124"/>
            <a:ext cx="12192000" cy="904875"/>
          </a:xfrm>
          <a:prstGeom prst="rect">
            <a:avLst/>
          </a:prstGeom>
          <a:solidFill>
            <a:srgbClr val="FFCF0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0"/>
            <a:ext cx="12192000" cy="891137"/>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88891" y="122402"/>
            <a:ext cx="8814218" cy="646331"/>
          </a:xfrm>
          <a:prstGeom prst="rect">
            <a:avLst/>
          </a:prstGeom>
          <a:noFill/>
        </p:spPr>
        <p:txBody>
          <a:bodyPr wrap="square" rtlCol="0">
            <a:spAutoFit/>
          </a:bodyPr>
          <a:lstStyle/>
          <a:p>
            <a:pPr algn="ctr"/>
            <a:r>
              <a:rPr lang="zh-CN" altLang="en-US" sz="3600" dirty="0" smtClean="0">
                <a:solidFill>
                  <a:schemeClr val="bg1"/>
                </a:solidFill>
                <a:latin typeface="Fira Sans" panose="020B0503050000020004" pitchFamily="34" charset="0"/>
              </a:rPr>
              <a:t>系统</a:t>
            </a:r>
            <a:r>
              <a:rPr lang="zh-CN" altLang="en-US" sz="3600" dirty="0">
                <a:solidFill>
                  <a:schemeClr val="bg1"/>
                </a:solidFill>
                <a:latin typeface="Fira Sans" panose="020B0503050000020004" pitchFamily="34" charset="0"/>
              </a:rPr>
              <a:t>架构图</a:t>
            </a:r>
            <a:endParaRPr lang="zh-CN" altLang="en-US" sz="3600" dirty="0">
              <a:solidFill>
                <a:schemeClr val="bg1"/>
              </a:solidFill>
              <a:latin typeface="Fira Sans" panose="020B0503050000020004" pitchFamily="34" charset="0"/>
            </a:endParaRPr>
          </a:p>
        </p:txBody>
      </p:sp>
      <p:sp>
        <p:nvSpPr>
          <p:cNvPr id="20" name="Freeform 21"/>
          <p:cNvSpPr>
            <a:spLocks noEditPoints="1"/>
          </p:cNvSpPr>
          <p:nvPr/>
        </p:nvSpPr>
        <p:spPr bwMode="auto">
          <a:xfrm>
            <a:off x="11321143" y="6118504"/>
            <a:ext cx="568039" cy="566807"/>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24 h 192"/>
              <a:gd name="T12" fmla="*/ 168 w 192"/>
              <a:gd name="T13" fmla="*/ 96 h 192"/>
              <a:gd name="T14" fmla="*/ 96 w 192"/>
              <a:gd name="T15" fmla="*/ 168 h 192"/>
              <a:gd name="T16" fmla="*/ 24 w 192"/>
              <a:gd name="T17" fmla="*/ 96 h 192"/>
              <a:gd name="T18" fmla="*/ 96 w 192"/>
              <a:gd name="T19" fmla="*/ 24 h 192"/>
              <a:gd name="T20" fmla="*/ 140 w 192"/>
              <a:gd name="T21" fmla="*/ 88 h 192"/>
              <a:gd name="T22" fmla="*/ 144 w 192"/>
              <a:gd name="T23" fmla="*/ 96 h 192"/>
              <a:gd name="T24" fmla="*/ 140 w 192"/>
              <a:gd name="T25" fmla="*/ 104 h 192"/>
              <a:gd name="T26" fmla="*/ 116 w 192"/>
              <a:gd name="T27" fmla="*/ 128 h 192"/>
              <a:gd name="T28" fmla="*/ 103 w 192"/>
              <a:gd name="T29" fmla="*/ 131 h 192"/>
              <a:gd name="T30" fmla="*/ 96 w 192"/>
              <a:gd name="T31" fmla="*/ 120 h 192"/>
              <a:gd name="T32" fmla="*/ 96 w 192"/>
              <a:gd name="T33" fmla="*/ 108 h 192"/>
              <a:gd name="T34" fmla="*/ 60 w 192"/>
              <a:gd name="T35" fmla="*/ 108 h 192"/>
              <a:gd name="T36" fmla="*/ 48 w 192"/>
              <a:gd name="T37" fmla="*/ 96 h 192"/>
              <a:gd name="T38" fmla="*/ 60 w 192"/>
              <a:gd name="T39" fmla="*/ 84 h 192"/>
              <a:gd name="T40" fmla="*/ 96 w 192"/>
              <a:gd name="T41" fmla="*/ 84 h 192"/>
              <a:gd name="T42" fmla="*/ 96 w 192"/>
              <a:gd name="T43" fmla="*/ 72 h 192"/>
              <a:gd name="T44" fmla="*/ 103 w 192"/>
              <a:gd name="T45" fmla="*/ 61 h 192"/>
              <a:gd name="T46" fmla="*/ 116 w 192"/>
              <a:gd name="T47" fmla="*/ 64 h 192"/>
              <a:gd name="T48" fmla="*/ 140 w 192"/>
              <a:gd name="T49"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24"/>
                </a:moveTo>
                <a:cubicBezTo>
                  <a:pt x="136" y="24"/>
                  <a:pt x="168" y="56"/>
                  <a:pt x="168" y="96"/>
                </a:cubicBezTo>
                <a:cubicBezTo>
                  <a:pt x="168" y="136"/>
                  <a:pt x="136" y="168"/>
                  <a:pt x="96" y="168"/>
                </a:cubicBezTo>
                <a:cubicBezTo>
                  <a:pt x="56" y="168"/>
                  <a:pt x="24" y="136"/>
                  <a:pt x="24" y="96"/>
                </a:cubicBezTo>
                <a:cubicBezTo>
                  <a:pt x="24" y="56"/>
                  <a:pt x="56" y="24"/>
                  <a:pt x="96" y="24"/>
                </a:cubicBezTo>
                <a:close/>
                <a:moveTo>
                  <a:pt x="140" y="88"/>
                </a:moveTo>
                <a:cubicBezTo>
                  <a:pt x="143" y="90"/>
                  <a:pt x="144" y="93"/>
                  <a:pt x="144" y="96"/>
                </a:cubicBezTo>
                <a:cubicBezTo>
                  <a:pt x="144" y="99"/>
                  <a:pt x="143" y="102"/>
                  <a:pt x="140" y="104"/>
                </a:cubicBezTo>
                <a:cubicBezTo>
                  <a:pt x="116" y="128"/>
                  <a:pt x="116" y="128"/>
                  <a:pt x="116" y="128"/>
                </a:cubicBezTo>
                <a:cubicBezTo>
                  <a:pt x="113" y="132"/>
                  <a:pt x="108" y="133"/>
                  <a:pt x="103" y="131"/>
                </a:cubicBezTo>
                <a:cubicBezTo>
                  <a:pt x="99" y="129"/>
                  <a:pt x="96" y="125"/>
                  <a:pt x="96" y="120"/>
                </a:cubicBezTo>
                <a:cubicBezTo>
                  <a:pt x="96" y="108"/>
                  <a:pt x="96" y="108"/>
                  <a:pt x="96" y="108"/>
                </a:cubicBezTo>
                <a:cubicBezTo>
                  <a:pt x="60" y="108"/>
                  <a:pt x="60" y="108"/>
                  <a:pt x="60" y="108"/>
                </a:cubicBezTo>
                <a:cubicBezTo>
                  <a:pt x="53" y="108"/>
                  <a:pt x="48" y="103"/>
                  <a:pt x="48" y="96"/>
                </a:cubicBezTo>
                <a:cubicBezTo>
                  <a:pt x="48" y="89"/>
                  <a:pt x="53" y="84"/>
                  <a:pt x="60" y="84"/>
                </a:cubicBezTo>
                <a:cubicBezTo>
                  <a:pt x="96" y="84"/>
                  <a:pt x="96" y="84"/>
                  <a:pt x="96" y="84"/>
                </a:cubicBezTo>
                <a:cubicBezTo>
                  <a:pt x="96" y="72"/>
                  <a:pt x="96" y="72"/>
                  <a:pt x="96" y="72"/>
                </a:cubicBezTo>
                <a:cubicBezTo>
                  <a:pt x="96" y="67"/>
                  <a:pt x="99" y="63"/>
                  <a:pt x="103" y="61"/>
                </a:cubicBezTo>
                <a:cubicBezTo>
                  <a:pt x="108" y="59"/>
                  <a:pt x="113" y="60"/>
                  <a:pt x="116" y="64"/>
                </a:cubicBezTo>
                <a:lnTo>
                  <a:pt x="140" y="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312" y="1017586"/>
            <a:ext cx="7697787" cy="5840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86973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6051269"/>
            <a:ext cx="12192000" cy="806730"/>
          </a:xfrm>
          <a:prstGeom prst="rect">
            <a:avLst/>
          </a:prstGeom>
          <a:solidFill>
            <a:srgbClr val="FFCF0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0"/>
            <a:ext cx="12192000" cy="891137"/>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1688891" y="122402"/>
            <a:ext cx="8814218" cy="646331"/>
          </a:xfrm>
          <a:prstGeom prst="rect">
            <a:avLst/>
          </a:prstGeom>
          <a:noFill/>
        </p:spPr>
        <p:txBody>
          <a:bodyPr wrap="square" rtlCol="0">
            <a:spAutoFit/>
          </a:bodyPr>
          <a:lstStyle/>
          <a:p>
            <a:pPr algn="ctr"/>
            <a:r>
              <a:rPr lang="zh-CN" altLang="en-US" sz="3600" dirty="0">
                <a:solidFill>
                  <a:schemeClr val="bg1"/>
                </a:solidFill>
                <a:latin typeface="Fira Sans" panose="020B0503050000020004" pitchFamily="34" charset="0"/>
              </a:rPr>
              <a:t>主要原理</a:t>
            </a:r>
          </a:p>
        </p:txBody>
      </p:sp>
      <p:sp>
        <p:nvSpPr>
          <p:cNvPr id="20" name="Freeform 21"/>
          <p:cNvSpPr>
            <a:spLocks noEditPoints="1"/>
          </p:cNvSpPr>
          <p:nvPr/>
        </p:nvSpPr>
        <p:spPr bwMode="auto">
          <a:xfrm>
            <a:off x="11321143" y="6158845"/>
            <a:ext cx="568039" cy="566807"/>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24 h 192"/>
              <a:gd name="T12" fmla="*/ 168 w 192"/>
              <a:gd name="T13" fmla="*/ 96 h 192"/>
              <a:gd name="T14" fmla="*/ 96 w 192"/>
              <a:gd name="T15" fmla="*/ 168 h 192"/>
              <a:gd name="T16" fmla="*/ 24 w 192"/>
              <a:gd name="T17" fmla="*/ 96 h 192"/>
              <a:gd name="T18" fmla="*/ 96 w 192"/>
              <a:gd name="T19" fmla="*/ 24 h 192"/>
              <a:gd name="T20" fmla="*/ 140 w 192"/>
              <a:gd name="T21" fmla="*/ 88 h 192"/>
              <a:gd name="T22" fmla="*/ 144 w 192"/>
              <a:gd name="T23" fmla="*/ 96 h 192"/>
              <a:gd name="T24" fmla="*/ 140 w 192"/>
              <a:gd name="T25" fmla="*/ 104 h 192"/>
              <a:gd name="T26" fmla="*/ 116 w 192"/>
              <a:gd name="T27" fmla="*/ 128 h 192"/>
              <a:gd name="T28" fmla="*/ 103 w 192"/>
              <a:gd name="T29" fmla="*/ 131 h 192"/>
              <a:gd name="T30" fmla="*/ 96 w 192"/>
              <a:gd name="T31" fmla="*/ 120 h 192"/>
              <a:gd name="T32" fmla="*/ 96 w 192"/>
              <a:gd name="T33" fmla="*/ 108 h 192"/>
              <a:gd name="T34" fmla="*/ 60 w 192"/>
              <a:gd name="T35" fmla="*/ 108 h 192"/>
              <a:gd name="T36" fmla="*/ 48 w 192"/>
              <a:gd name="T37" fmla="*/ 96 h 192"/>
              <a:gd name="T38" fmla="*/ 60 w 192"/>
              <a:gd name="T39" fmla="*/ 84 h 192"/>
              <a:gd name="T40" fmla="*/ 96 w 192"/>
              <a:gd name="T41" fmla="*/ 84 h 192"/>
              <a:gd name="T42" fmla="*/ 96 w 192"/>
              <a:gd name="T43" fmla="*/ 72 h 192"/>
              <a:gd name="T44" fmla="*/ 103 w 192"/>
              <a:gd name="T45" fmla="*/ 61 h 192"/>
              <a:gd name="T46" fmla="*/ 116 w 192"/>
              <a:gd name="T47" fmla="*/ 64 h 192"/>
              <a:gd name="T48" fmla="*/ 140 w 192"/>
              <a:gd name="T49"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24"/>
                </a:moveTo>
                <a:cubicBezTo>
                  <a:pt x="136" y="24"/>
                  <a:pt x="168" y="56"/>
                  <a:pt x="168" y="96"/>
                </a:cubicBezTo>
                <a:cubicBezTo>
                  <a:pt x="168" y="136"/>
                  <a:pt x="136" y="168"/>
                  <a:pt x="96" y="168"/>
                </a:cubicBezTo>
                <a:cubicBezTo>
                  <a:pt x="56" y="168"/>
                  <a:pt x="24" y="136"/>
                  <a:pt x="24" y="96"/>
                </a:cubicBezTo>
                <a:cubicBezTo>
                  <a:pt x="24" y="56"/>
                  <a:pt x="56" y="24"/>
                  <a:pt x="96" y="24"/>
                </a:cubicBezTo>
                <a:close/>
                <a:moveTo>
                  <a:pt x="140" y="88"/>
                </a:moveTo>
                <a:cubicBezTo>
                  <a:pt x="143" y="90"/>
                  <a:pt x="144" y="93"/>
                  <a:pt x="144" y="96"/>
                </a:cubicBezTo>
                <a:cubicBezTo>
                  <a:pt x="144" y="99"/>
                  <a:pt x="143" y="102"/>
                  <a:pt x="140" y="104"/>
                </a:cubicBezTo>
                <a:cubicBezTo>
                  <a:pt x="116" y="128"/>
                  <a:pt x="116" y="128"/>
                  <a:pt x="116" y="128"/>
                </a:cubicBezTo>
                <a:cubicBezTo>
                  <a:pt x="113" y="132"/>
                  <a:pt x="108" y="133"/>
                  <a:pt x="103" y="131"/>
                </a:cubicBezTo>
                <a:cubicBezTo>
                  <a:pt x="99" y="129"/>
                  <a:pt x="96" y="125"/>
                  <a:pt x="96" y="120"/>
                </a:cubicBezTo>
                <a:cubicBezTo>
                  <a:pt x="96" y="108"/>
                  <a:pt x="96" y="108"/>
                  <a:pt x="96" y="108"/>
                </a:cubicBezTo>
                <a:cubicBezTo>
                  <a:pt x="60" y="108"/>
                  <a:pt x="60" y="108"/>
                  <a:pt x="60" y="108"/>
                </a:cubicBezTo>
                <a:cubicBezTo>
                  <a:pt x="53" y="108"/>
                  <a:pt x="48" y="103"/>
                  <a:pt x="48" y="96"/>
                </a:cubicBezTo>
                <a:cubicBezTo>
                  <a:pt x="48" y="89"/>
                  <a:pt x="53" y="84"/>
                  <a:pt x="60" y="84"/>
                </a:cubicBezTo>
                <a:cubicBezTo>
                  <a:pt x="96" y="84"/>
                  <a:pt x="96" y="84"/>
                  <a:pt x="96" y="84"/>
                </a:cubicBezTo>
                <a:cubicBezTo>
                  <a:pt x="96" y="72"/>
                  <a:pt x="96" y="72"/>
                  <a:pt x="96" y="72"/>
                </a:cubicBezTo>
                <a:cubicBezTo>
                  <a:pt x="96" y="67"/>
                  <a:pt x="99" y="63"/>
                  <a:pt x="103" y="61"/>
                </a:cubicBezTo>
                <a:cubicBezTo>
                  <a:pt x="108" y="59"/>
                  <a:pt x="113" y="60"/>
                  <a:pt x="116" y="64"/>
                </a:cubicBezTo>
                <a:lnTo>
                  <a:pt x="140" y="88"/>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p:cNvGrpSpPr/>
          <p:nvPr/>
        </p:nvGrpSpPr>
        <p:grpSpPr>
          <a:xfrm>
            <a:off x="582773" y="1024107"/>
            <a:ext cx="5513227" cy="5027162"/>
            <a:chOff x="538514" y="1830838"/>
            <a:chExt cx="5513227" cy="5027162"/>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14" y="1830838"/>
              <a:ext cx="4948449" cy="4033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p:nvPr/>
          </p:nvCxnSpPr>
          <p:spPr>
            <a:xfrm>
              <a:off x="1304365" y="2694955"/>
              <a:ext cx="1" cy="4163045"/>
            </a:xfrm>
            <a:prstGeom prst="straightConnector1">
              <a:avLst/>
            </a:prstGeom>
            <a:ln w="38100">
              <a:solidFill>
                <a:schemeClr val="tx1"/>
              </a:solidFill>
              <a:prstDash val="sysDash"/>
              <a:tailEnd type="arrow"/>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a:off x="1304366" y="2704403"/>
              <a:ext cx="4747375" cy="17533"/>
            </a:xfrm>
            <a:prstGeom prst="straightConnector1">
              <a:avLst/>
            </a:prstGeom>
            <a:ln w="38100">
              <a:solidFill>
                <a:schemeClr val="tx1"/>
              </a:solidFill>
              <a:prstDash val="sysDash"/>
              <a:tailEnd type="arrow"/>
            </a:ln>
          </p:spPr>
          <p:style>
            <a:lnRef idx="1">
              <a:schemeClr val="dk1"/>
            </a:lnRef>
            <a:fillRef idx="0">
              <a:schemeClr val="dk1"/>
            </a:fillRef>
            <a:effectRef idx="0">
              <a:schemeClr val="dk1"/>
            </a:effectRef>
            <a:fontRef idx="minor">
              <a:schemeClr val="tx1"/>
            </a:fontRef>
          </p:style>
        </p:cxnSp>
      </p:grpSp>
      <p:sp>
        <p:nvSpPr>
          <p:cNvPr id="4" name="TextBox 3"/>
          <p:cNvSpPr txBox="1"/>
          <p:nvPr/>
        </p:nvSpPr>
        <p:spPr>
          <a:xfrm>
            <a:off x="2357749" y="3508081"/>
            <a:ext cx="712054" cy="461665"/>
          </a:xfrm>
          <a:prstGeom prst="rect">
            <a:avLst/>
          </a:prstGeom>
          <a:noFill/>
        </p:spPr>
        <p:txBody>
          <a:bodyPr wrap="none" rtlCol="0">
            <a:spAutoFit/>
          </a:bodyPr>
          <a:lstStyle/>
          <a:p>
            <a:r>
              <a:rPr lang="en-US" altLang="zh-CN" sz="2400" dirty="0" smtClean="0">
                <a:latin typeface="Segoe UI Semilight" panose="020B0402040204020203" pitchFamily="34" charset="0"/>
                <a:cs typeface="Segoe UI Semilight" panose="020B0402040204020203" pitchFamily="34" charset="0"/>
              </a:rPr>
              <a:t>(</a:t>
            </a:r>
            <a:r>
              <a:rPr lang="en-US" altLang="zh-CN" sz="2400" dirty="0" err="1" smtClean="0">
                <a:latin typeface="Segoe UI Semilight" panose="020B0402040204020203" pitchFamily="34" charset="0"/>
                <a:cs typeface="Segoe UI Semilight" panose="020B0402040204020203" pitchFamily="34" charset="0"/>
              </a:rPr>
              <a:t>x,y</a:t>
            </a:r>
            <a:r>
              <a:rPr lang="en-US" altLang="zh-CN" sz="2400" dirty="0" smtClean="0">
                <a:latin typeface="Segoe UI Semilight" panose="020B0402040204020203" pitchFamily="34" charset="0"/>
                <a:cs typeface="Segoe UI Semilight" panose="020B0402040204020203" pitchFamily="34" charset="0"/>
              </a:rPr>
              <a:t>)</a:t>
            </a:r>
            <a:endParaRPr lang="zh-CN" altLang="en-US" sz="2400" dirty="0" smtClean="0">
              <a:latin typeface="Segoe UI Semilight" panose="020B0402040204020203" pitchFamily="34" charset="0"/>
              <a:cs typeface="Segoe UI Semilight" panose="020B0402040204020203" pitchFamily="34" charset="0"/>
            </a:endParaRPr>
          </a:p>
        </p:txBody>
      </p:sp>
      <p:sp>
        <p:nvSpPr>
          <p:cNvPr id="10" name="TextBox 9"/>
          <p:cNvSpPr txBox="1"/>
          <p:nvPr/>
        </p:nvSpPr>
        <p:spPr>
          <a:xfrm>
            <a:off x="1438550" y="5506781"/>
            <a:ext cx="328936" cy="461665"/>
          </a:xfrm>
          <a:prstGeom prst="rect">
            <a:avLst/>
          </a:prstGeom>
          <a:noFill/>
        </p:spPr>
        <p:txBody>
          <a:bodyPr wrap="none" rtlCol="0">
            <a:spAutoFit/>
          </a:bodyPr>
          <a:lstStyle/>
          <a:p>
            <a:r>
              <a:rPr lang="en-US" altLang="zh-CN" sz="2400" dirty="0" smtClean="0">
                <a:latin typeface="Segoe UI Semilight" panose="020B0402040204020203" pitchFamily="34" charset="0"/>
                <a:cs typeface="Segoe UI Semilight" panose="020B0402040204020203" pitchFamily="34" charset="0"/>
              </a:rPr>
              <a:t>y</a:t>
            </a:r>
            <a:endParaRPr lang="zh-CN" altLang="en-US" sz="2400" dirty="0" smtClean="0">
              <a:latin typeface="Segoe UI Semilight" panose="020B0402040204020203" pitchFamily="34" charset="0"/>
              <a:cs typeface="Segoe UI Semilight" panose="020B0402040204020203" pitchFamily="34" charset="0"/>
            </a:endParaRPr>
          </a:p>
        </p:txBody>
      </p:sp>
      <p:sp>
        <p:nvSpPr>
          <p:cNvPr id="11" name="TextBox 10"/>
          <p:cNvSpPr txBox="1"/>
          <p:nvPr/>
        </p:nvSpPr>
        <p:spPr>
          <a:xfrm>
            <a:off x="5625351" y="1888311"/>
            <a:ext cx="328936" cy="461665"/>
          </a:xfrm>
          <a:prstGeom prst="rect">
            <a:avLst/>
          </a:prstGeom>
          <a:noFill/>
        </p:spPr>
        <p:txBody>
          <a:bodyPr wrap="none" rtlCol="0">
            <a:spAutoFit/>
          </a:bodyPr>
          <a:lstStyle/>
          <a:p>
            <a:r>
              <a:rPr lang="en-US" altLang="zh-CN" sz="2400" dirty="0" smtClean="0">
                <a:latin typeface="Segoe UI Semilight" panose="020B0402040204020203" pitchFamily="34" charset="0"/>
                <a:cs typeface="Segoe UI Semilight" panose="020B0402040204020203" pitchFamily="34" charset="0"/>
              </a:rPr>
              <a:t>x</a:t>
            </a:r>
            <a:endParaRPr lang="zh-CN" altLang="en-US" sz="2400" dirty="0" smtClean="0">
              <a:latin typeface="Segoe UI Semilight" panose="020B0402040204020203" pitchFamily="34" charset="0"/>
              <a:cs typeface="Segoe UI Semilight" panose="020B0402040204020203" pitchFamily="34" charset="0"/>
            </a:endParaRPr>
          </a:p>
        </p:txBody>
      </p:sp>
      <p:sp>
        <p:nvSpPr>
          <p:cNvPr id="9" name="矩形 8"/>
          <p:cNvSpPr/>
          <p:nvPr/>
        </p:nvSpPr>
        <p:spPr>
          <a:xfrm>
            <a:off x="6857998" y="1518978"/>
            <a:ext cx="4634753" cy="3785652"/>
          </a:xfrm>
          <a:prstGeom prst="rect">
            <a:avLst/>
          </a:prstGeom>
        </p:spPr>
        <p:txBody>
          <a:bodyPr wrap="square">
            <a:spAutoFit/>
          </a:bodyPr>
          <a:lstStyle/>
          <a:p>
            <a:pPr>
              <a:lnSpc>
                <a:spcPct val="150000"/>
              </a:lnSpc>
            </a:pPr>
            <a:r>
              <a:rPr lang="en-US" altLang="zh-CN" sz="2000" dirty="0" smtClean="0">
                <a:latin typeface="微软雅黑" panose="020B0503020204020204" pitchFamily="34" charset="-122"/>
                <a:ea typeface="微软雅黑" panose="020B0503020204020204" pitchFamily="34" charset="-122"/>
              </a:rPr>
              <a:t>       </a:t>
            </a:r>
            <a:r>
              <a:rPr lang="zh-CN" altLang="zh-CN" sz="2000" dirty="0" smtClean="0">
                <a:latin typeface="微软雅黑" panose="020B0503020204020204" pitchFamily="34" charset="-122"/>
                <a:ea typeface="微软雅黑" panose="020B0503020204020204" pitchFamily="34" charset="-122"/>
              </a:rPr>
              <a:t>由</a:t>
            </a:r>
            <a:r>
              <a:rPr lang="zh-CN" altLang="zh-CN" sz="2000" dirty="0">
                <a:latin typeface="微软雅黑" panose="020B0503020204020204" pitchFamily="34" charset="-122"/>
                <a:ea typeface="微软雅黑" panose="020B0503020204020204" pitchFamily="34" charset="-122"/>
              </a:rPr>
              <a:t>单片机控制的蓝牙信号接收器通过程序进行隔一定时间检测蓝牙发出的信号，将电信号由</a:t>
            </a:r>
            <a:r>
              <a:rPr lang="en-US" altLang="zh-CN" sz="2000" dirty="0">
                <a:latin typeface="微软雅黑" panose="020B0503020204020204" pitchFamily="34" charset="-122"/>
                <a:ea typeface="微软雅黑" panose="020B0503020204020204" pitchFamily="34" charset="-122"/>
              </a:rPr>
              <a:t>AD</a:t>
            </a:r>
            <a:r>
              <a:rPr lang="zh-CN" altLang="zh-CN" sz="2000" dirty="0">
                <a:latin typeface="微软雅黑" panose="020B0503020204020204" pitchFamily="34" charset="-122"/>
                <a:ea typeface="微软雅黑" panose="020B0503020204020204" pitchFamily="34" charset="-122"/>
              </a:rPr>
              <a:t>转换器转换成数据，进行下一步的数学</a:t>
            </a:r>
            <a:r>
              <a:rPr lang="zh-CN" altLang="zh-CN" sz="2000" dirty="0" smtClean="0">
                <a:latin typeface="微软雅黑" panose="020B0503020204020204" pitchFamily="34" charset="-122"/>
                <a:ea typeface="微软雅黑" panose="020B0503020204020204" pitchFamily="34" charset="-122"/>
              </a:rPr>
              <a:t>建模</a:t>
            </a:r>
            <a:r>
              <a:rPr lang="zh-CN" altLang="en-US" sz="2000" dirty="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zh-CN" altLang="en-US" sz="2000" dirty="0" smtClean="0">
                <a:latin typeface="微软雅黑" panose="020B0503020204020204" pitchFamily="34" charset="-122"/>
                <a:ea typeface="微软雅黑" panose="020B0503020204020204" pitchFamily="34" charset="-122"/>
              </a:rPr>
              <a:t>       以一个蓝牙信号接收器为坐标原点建立虚拟直角坐标系，</a:t>
            </a:r>
            <a:r>
              <a:rPr lang="zh-CN" altLang="zh-CN" sz="2000" dirty="0" smtClean="0">
                <a:latin typeface="微软雅黑" panose="020B0503020204020204" pitchFamily="34" charset="-122"/>
                <a:ea typeface="微软雅黑" panose="020B0503020204020204" pitchFamily="34" charset="-122"/>
              </a:rPr>
              <a:t>由</a:t>
            </a:r>
            <a:r>
              <a:rPr lang="zh-CN" altLang="zh-CN" sz="2000" dirty="0">
                <a:latin typeface="微软雅黑" panose="020B0503020204020204" pitchFamily="34" charset="-122"/>
                <a:ea typeface="微软雅黑" panose="020B0503020204020204" pitchFamily="34" charset="-122"/>
              </a:rPr>
              <a:t>收集的数据</a:t>
            </a:r>
            <a:r>
              <a:rPr lang="zh-CN" altLang="zh-CN" sz="2000" dirty="0" smtClean="0">
                <a:latin typeface="微软雅黑" panose="020B0503020204020204" pitchFamily="34" charset="-122"/>
                <a:ea typeface="微软雅黑" panose="020B0503020204020204" pitchFamily="34" charset="-122"/>
              </a:rPr>
              <a:t>根据</a:t>
            </a:r>
            <a:r>
              <a:rPr lang="zh-CN" altLang="en-US" sz="2000" dirty="0" smtClean="0">
                <a:latin typeface="微软雅黑" panose="020B0503020204020204" pitchFamily="34" charset="-122"/>
                <a:ea typeface="微软雅黑" panose="020B0503020204020204" pitchFamily="34" charset="-122"/>
              </a:rPr>
              <a:t>四</a:t>
            </a:r>
            <a:r>
              <a:rPr lang="zh-CN" altLang="zh-CN" sz="2000" dirty="0" smtClean="0">
                <a:latin typeface="微软雅黑" panose="020B0503020204020204" pitchFamily="34" charset="-122"/>
                <a:ea typeface="微软雅黑" panose="020B0503020204020204" pitchFamily="34" charset="-122"/>
              </a:rPr>
              <a:t>个</a:t>
            </a:r>
            <a:r>
              <a:rPr lang="zh-CN" altLang="zh-CN" sz="2000" dirty="0">
                <a:latin typeface="微软雅黑" panose="020B0503020204020204" pitchFamily="34" charset="-122"/>
                <a:ea typeface="微软雅黑" panose="020B0503020204020204" pitchFamily="34" charset="-122"/>
              </a:rPr>
              <a:t>蓝牙接收器的相对位置，距离及时间差用数学建模方法</a:t>
            </a:r>
            <a:r>
              <a:rPr lang="zh-CN" altLang="zh-CN" sz="2000" dirty="0" smtClean="0">
                <a:latin typeface="微软雅黑" panose="020B0503020204020204" pitchFamily="34" charset="-122"/>
                <a:ea typeface="微软雅黑" panose="020B0503020204020204" pitchFamily="34" charset="-122"/>
              </a:rPr>
              <a:t>得出</a:t>
            </a:r>
            <a:r>
              <a:rPr lang="zh-CN" altLang="en-US" sz="2000" dirty="0" smtClean="0">
                <a:latin typeface="微软雅黑" panose="020B0503020204020204" pitchFamily="34" charset="-122"/>
                <a:ea typeface="微软雅黑" panose="020B0503020204020204" pitchFamily="34" charset="-122"/>
              </a:rPr>
              <a:t>猪坐标。</a:t>
            </a:r>
            <a:endParaRPr lang="zh-CN"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6996716"/>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8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400" dirty="0" smtClean="0">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742</TotalTime>
  <Words>328</Words>
  <Application>Microsoft Office PowerPoint</Application>
  <PresentationFormat>自定义</PresentationFormat>
  <Paragraphs>91</Paragraphs>
  <Slides>14</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宋体</vt:lpstr>
      <vt:lpstr>Segoe UI</vt:lpstr>
      <vt:lpstr>微软雅黑</vt:lpstr>
      <vt:lpstr>Calibri Light</vt:lpstr>
      <vt:lpstr>华文行楷</vt:lpstr>
      <vt:lpstr>方正正粗黑简体</vt:lpstr>
      <vt:lpstr>Open Sans</vt:lpstr>
      <vt:lpstr>Calibri</vt:lpstr>
      <vt:lpstr>Segoe UI Semilight</vt:lpstr>
      <vt:lpstr>Fira Sans</vt:lpstr>
      <vt:lpstr>Adobe 楷体 Std 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Windows User</cp:lastModifiedBy>
  <cp:revision>58</cp:revision>
  <dcterms:created xsi:type="dcterms:W3CDTF">2015-03-05T13:13:56Z</dcterms:created>
  <dcterms:modified xsi:type="dcterms:W3CDTF">2016-05-10T13:02:28Z</dcterms:modified>
</cp:coreProperties>
</file>